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9" r:id="rId9"/>
    <p:sldId id="280" r:id="rId10"/>
    <p:sldId id="292" r:id="rId11"/>
    <p:sldId id="293" r:id="rId1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6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hyperlink" Target="http://ulgov.ru" TargetMode="External"/><Relationship Id="rId18" Type="http://schemas.openxmlformats.org/officeDocument/2006/relationships/hyperlink" Target="http://budget.gov.ru" TargetMode="External"/><Relationship Id="rId3" Type="http://schemas.openxmlformats.org/officeDocument/2006/relationships/image" Target="../media/image13.jpeg"/><Relationship Id="rId21" Type="http://schemas.openxmlformats.org/officeDocument/2006/relationships/hyperlink" Target="http://www.zakupki.gov.ru" TargetMode="External"/><Relationship Id="rId7" Type="http://schemas.openxmlformats.org/officeDocument/2006/relationships/image" Target="../media/image17.jpeg"/><Relationship Id="rId12" Type="http://schemas.openxmlformats.org/officeDocument/2006/relationships/hyperlink" Target="http://www.duma.gov.ru" TargetMode="External"/><Relationship Id="rId17" Type="http://schemas.openxmlformats.org/officeDocument/2006/relationships/hyperlink" Target="http://bus.gov.ru" TargetMode="External"/><Relationship Id="rId2" Type="http://schemas.openxmlformats.org/officeDocument/2006/relationships/image" Target="../media/image12.jpeg"/><Relationship Id="rId16" Type="http://schemas.openxmlformats.org/officeDocument/2006/relationships/hyperlink" Target="http://mo73.ru" TargetMode="External"/><Relationship Id="rId20" Type="http://schemas.openxmlformats.org/officeDocument/2006/relationships/hyperlink" Target="http://www.gibdd.ru/r/7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hyperlink" Target="http://www.kremlin.ru" TargetMode="External"/><Relationship Id="rId24" Type="http://schemas.openxmlformats.org/officeDocument/2006/relationships/hyperlink" Target="http://pravo.gov.ru" TargetMode="External"/><Relationship Id="rId5" Type="http://schemas.openxmlformats.org/officeDocument/2006/relationships/image" Target="../media/image15.jpeg"/><Relationship Id="rId15" Type="http://schemas.openxmlformats.org/officeDocument/2006/relationships/hyperlink" Target="http://www.med.ulgov.ru" TargetMode="External"/><Relationship Id="rId23" Type="http://schemas.openxmlformats.org/officeDocument/2006/relationships/hyperlink" Target="http://uln.gks.ru" TargetMode="External"/><Relationship Id="rId10" Type="http://schemas.openxmlformats.org/officeDocument/2006/relationships/image" Target="../media/image20.jpeg"/><Relationship Id="rId19" Type="http://schemas.openxmlformats.org/officeDocument/2006/relationships/hyperlink" Target="https://beta.gosuslugi.ru" TargetMode="External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hyperlink" Target="http://ufo.ulntc.ru" TargetMode="External"/><Relationship Id="rId22" Type="http://schemas.openxmlformats.org/officeDocument/2006/relationships/hyperlink" Target="https://www.nalog.r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fo.ulntc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08" y="140208"/>
            <a:ext cx="826008" cy="8290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597408"/>
            <a:ext cx="5200992" cy="37825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12776" y="100584"/>
            <a:ext cx="4683224" cy="727000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/>
          </a:bodyPr>
          <a:lstStyle/>
          <a:p>
            <a:pPr indent="0" algn="ctr"/>
            <a:r>
              <a:rPr lang="ru" sz="1400" b="1" dirty="0">
                <a:solidFill>
                  <a:srgbClr val="FFFFFF"/>
                </a:solidFill>
                <a:latin typeface="Arial"/>
              </a:rPr>
              <a:t>МИНИСТЕРСТВО </a:t>
            </a:r>
            <a:r>
              <a:rPr lang="ru-RU" sz="1400" b="1" dirty="0" smtClean="0">
                <a:solidFill>
                  <a:srgbClr val="FFFFFF"/>
                </a:solidFill>
                <a:latin typeface="Arial"/>
              </a:rPr>
              <a:t>АГРОПРОМЫШЛЕННОГО КОМПЛЕКСА И РАЗВИТИЯ СЕЛЬСКИХ ТЕРРИТОРИЙ </a:t>
            </a:r>
            <a:r>
              <a:rPr lang="ru" sz="1400" b="1" dirty="0" smtClean="0">
                <a:solidFill>
                  <a:srgbClr val="FFFFFF"/>
                </a:solidFill>
                <a:latin typeface="Arial"/>
              </a:rPr>
              <a:t>УЛЬЯНОВСКОЙ </a:t>
            </a:r>
            <a:r>
              <a:rPr lang="ru" sz="1400" b="1" dirty="0">
                <a:solidFill>
                  <a:srgbClr val="FFFFFF"/>
                </a:solidFill>
                <a:latin typeface="Arial"/>
              </a:rPr>
              <a:t>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6760" y="5053584"/>
            <a:ext cx="5349240" cy="2380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>
              <a:lnSpc>
                <a:spcPct val="95000"/>
              </a:lnSpc>
            </a:pPr>
            <a:r>
              <a:rPr lang="ru" sz="3600" b="1" dirty="0">
                <a:solidFill>
                  <a:srgbClr val="775F55"/>
                </a:solidFill>
                <a:latin typeface="Arial"/>
              </a:rPr>
              <a:t>БЮДЖЕТ ДЛЯ ГРАЖДАН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к закону Ульяновской области от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27.11.2020  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№</a:t>
            </a:r>
            <a:r>
              <a:rPr lang="ru-RU" sz="2200" b="1" dirty="0">
                <a:solidFill>
                  <a:srgbClr val="404040"/>
                </a:solidFill>
                <a:latin typeface="Arial"/>
              </a:rPr>
              <a:t>141-ЗО 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«</a:t>
            </a:r>
            <a:r>
              <a:rPr lang="ru" sz="2200" b="1" dirty="0">
                <a:solidFill>
                  <a:srgbClr val="404040"/>
                </a:solidFill>
                <a:latin typeface="Arial"/>
              </a:rPr>
              <a:t>Об областном бюджете Ульяновской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области на 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202</a:t>
            </a:r>
            <a:r>
              <a:rPr lang="en-US" sz="2200" b="1" dirty="0" smtClean="0">
                <a:solidFill>
                  <a:srgbClr val="404040"/>
                </a:solidFill>
                <a:latin typeface="Arial"/>
              </a:rPr>
              <a:t>1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 </a:t>
            </a:r>
            <a:r>
              <a:rPr lang="ru" sz="2200" b="1" dirty="0">
                <a:solidFill>
                  <a:srgbClr val="404040"/>
                </a:solidFill>
                <a:latin typeface="Arial"/>
              </a:rPr>
              <a:t>год</a:t>
            </a:r>
            <a:r>
              <a:rPr dirty="0"/>
              <a:t/>
            </a:r>
            <a:br>
              <a:rPr dirty="0"/>
            </a:br>
            <a:r>
              <a:rPr lang="ru" sz="2200" b="1" dirty="0">
                <a:solidFill>
                  <a:srgbClr val="404040"/>
                </a:solidFill>
                <a:latin typeface="Arial"/>
              </a:rPr>
              <a:t>и на плановый период</a:t>
            </a:r>
            <a:r>
              <a:rPr dirty="0"/>
              <a:t/>
            </a:r>
            <a:br>
              <a:rPr dirty="0"/>
            </a:b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202</a:t>
            </a:r>
            <a:r>
              <a:rPr lang="en-US" sz="2200" b="1" dirty="0" smtClean="0">
                <a:solidFill>
                  <a:srgbClr val="404040"/>
                </a:solidFill>
                <a:latin typeface="Arial"/>
              </a:rPr>
              <a:t>2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 </a:t>
            </a:r>
            <a:r>
              <a:rPr lang="ru" sz="2200" b="1" dirty="0">
                <a:solidFill>
                  <a:srgbClr val="404040"/>
                </a:solidFill>
                <a:latin typeface="Arial"/>
              </a:rPr>
              <a:t>и 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202</a:t>
            </a:r>
            <a:r>
              <a:rPr lang="en-US" sz="2200" b="1" dirty="0" smtClean="0">
                <a:solidFill>
                  <a:srgbClr val="404040"/>
                </a:solidFill>
                <a:latin typeface="Arial"/>
              </a:rPr>
              <a:t>3</a:t>
            </a:r>
            <a:r>
              <a:rPr lang="ru" sz="2200" b="1" dirty="0" smtClean="0">
                <a:solidFill>
                  <a:srgbClr val="404040"/>
                </a:solidFill>
                <a:latin typeface="Arial"/>
              </a:rPr>
              <a:t> </a:t>
            </a:r>
            <a:r>
              <a:rPr lang="ru" sz="2200" b="1" dirty="0">
                <a:solidFill>
                  <a:srgbClr val="404040"/>
                </a:solidFill>
                <a:latin typeface="Arial"/>
              </a:rPr>
              <a:t>годов»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16480" y="8238744"/>
            <a:ext cx="2185416" cy="2286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1700" b="1" dirty="0">
                <a:solidFill>
                  <a:srgbClr val="404040"/>
                </a:solidFill>
                <a:latin typeface="Arial"/>
              </a:rPr>
              <a:t>Ульяновск, </a:t>
            </a:r>
            <a:r>
              <a:rPr lang="ru" sz="1700" b="1" dirty="0" smtClean="0">
                <a:solidFill>
                  <a:srgbClr val="404040"/>
                </a:solidFill>
                <a:latin typeface="Arial"/>
              </a:rPr>
              <a:t>202</a:t>
            </a:r>
            <a:r>
              <a:rPr lang="en-US" sz="1700" b="1" dirty="0" smtClean="0">
                <a:solidFill>
                  <a:srgbClr val="404040"/>
                </a:solidFill>
                <a:latin typeface="Arial"/>
              </a:rPr>
              <a:t>1</a:t>
            </a:r>
            <a:r>
              <a:rPr lang="ru" sz="1700" b="1" dirty="0" smtClean="0">
                <a:solidFill>
                  <a:srgbClr val="404040"/>
                </a:solidFill>
                <a:latin typeface="Arial"/>
              </a:rPr>
              <a:t> </a:t>
            </a:r>
            <a:r>
              <a:rPr lang="ru" sz="1700" b="1" dirty="0">
                <a:solidFill>
                  <a:srgbClr val="404040"/>
                </a:solidFill>
                <a:latin typeface="Arial"/>
              </a:rPr>
              <a:t>год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" y="1295400"/>
            <a:ext cx="1828800" cy="2987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947672"/>
            <a:ext cx="1786128" cy="2468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2" y="2420112"/>
            <a:ext cx="1783080" cy="304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832" y="3343656"/>
            <a:ext cx="1755648" cy="2621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901440"/>
            <a:ext cx="871728" cy="2804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688" y="4968240"/>
            <a:ext cx="1764792" cy="3322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976" y="6422136"/>
            <a:ext cx="1786128" cy="3444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016" y="7629144"/>
            <a:ext cx="1853184" cy="3230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6784" y="8086344"/>
            <a:ext cx="1804416" cy="32004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91312" y="725424"/>
            <a:ext cx="5870448" cy="313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2400" b="1">
                <a:solidFill>
                  <a:srgbClr val="775F55"/>
                </a:solidFill>
                <a:latin typeface="Cambria"/>
              </a:rPr>
              <a:t>Полезная информация в сети Интернет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1376" y="1606296"/>
            <a:ext cx="138684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1"/>
              </a:rPr>
              <a:t>http://www.kremlin.ru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36648" y="1359408"/>
            <a:ext cx="3934968" cy="4693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4000"/>
              </a:lnSpc>
            </a:pPr>
            <a:r>
              <a:rPr lang="ru" sz="1100">
                <a:latin typeface="Arial"/>
              </a:rPr>
              <a:t>Бюджетные послания Федеральному собранию Российской</a:t>
            </a:r>
            <a:r>
              <a:t/>
            </a:r>
            <a:br/>
            <a:r>
              <a:rPr lang="ru" sz="1100">
                <a:latin typeface="Arial"/>
              </a:rPr>
              <a:t>Федерации, Указы Президента Российской Федерации</a:t>
            </a:r>
            <a:r>
              <a:t/>
            </a:r>
            <a:br/>
            <a:r>
              <a:rPr lang="ru" sz="1100">
                <a:latin typeface="Arial"/>
              </a:rPr>
              <a:t>от 7 мая 2012 года, другие документы, поручения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1272" y="2203704"/>
            <a:ext cx="1472184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Times New Roman"/>
                <a:hlinkClick r:id="rId12"/>
              </a:rPr>
              <a:t>http://www.duma.gov.ru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7784" y="2706624"/>
            <a:ext cx="920496" cy="155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3"/>
              </a:rPr>
              <a:t>http://ulgov.ru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4528" y="3105912"/>
            <a:ext cx="112471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4"/>
              </a:rPr>
              <a:t>http://ufo.ulntc.ru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8120" y="3617976"/>
            <a:ext cx="157886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5"/>
              </a:rPr>
              <a:t>http://www.med.ulgov.ru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02336" y="3953256"/>
            <a:ext cx="152400" cy="192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75000" lnSpcReduction="20000"/>
          </a:bodyPr>
          <a:lstStyle/>
          <a:p>
            <a:pPr indent="0"/>
            <a:r>
              <a:rPr lang="ru" sz="2000">
                <a:solidFill>
                  <a:srgbClr val="326F97"/>
                </a:solidFill>
                <a:latin typeface="Arial"/>
              </a:rPr>
              <a:t>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2336" y="4197096"/>
            <a:ext cx="106680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177800"/>
            <a:r>
              <a:rPr lang="en-US" sz="1000" b="1">
                <a:latin typeface="Arial"/>
                <a:hlinkClick r:id="rId16"/>
              </a:rPr>
              <a:t>http://mo73.ru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4684776"/>
            <a:ext cx="1109472" cy="1950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7"/>
              </a:rPr>
              <a:t>http://bus.gov.ru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4424" y="5294376"/>
            <a:ext cx="1283208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18"/>
              </a:rPr>
              <a:t>http://budget.gov.ru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01624" y="5562600"/>
            <a:ext cx="1231392" cy="131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67500" lnSpcReduction="20000"/>
          </a:bodyPr>
          <a:lstStyle/>
          <a:p>
            <a:pPr indent="508000"/>
            <a:r>
              <a:rPr lang="ru" sz="1300" b="1">
                <a:solidFill>
                  <a:srgbClr val="A14F78"/>
                </a:solidFill>
                <a:latin typeface="Verdana"/>
              </a:rPr>
              <a:t>госуслуги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1272" y="5785104"/>
            <a:ext cx="1761744" cy="124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en-US" sz="1000" b="1">
                <a:latin typeface="Arial"/>
                <a:hlinkClick r:id="rId19"/>
              </a:rPr>
              <a:t>https://beta.gosuslugi.ru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8704" y="6236208"/>
            <a:ext cx="1481328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Times New Roman"/>
                <a:hlinkClick r:id="rId20"/>
              </a:rPr>
              <a:t>http://www.gibdd.ru/r/73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32816" y="5980176"/>
            <a:ext cx="1548384" cy="213360"/>
          </a:xfrm>
          <a:prstGeom prst="rect">
            <a:avLst/>
          </a:prstGeom>
          <a:solidFill>
            <a:srgbClr val="247AA8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ru" sz="500" b="1">
                <a:solidFill>
                  <a:srgbClr val="99D2E9"/>
                </a:solidFill>
                <a:latin typeface="Arial"/>
              </a:rPr>
              <a:t>ГОСАВТОИНСПЕКЦИЯ</a:t>
            </a:r>
          </a:p>
          <a:p>
            <a:pPr indent="0"/>
            <a:r>
              <a:rPr lang="ru" sz="400" b="1">
                <a:solidFill>
                  <a:srgbClr val="AC984C"/>
                </a:solidFill>
                <a:latin typeface="Arial"/>
              </a:rPr>
              <a:t>" </a:t>
            </a:r>
            <a:r>
              <a:rPr lang="en-US" sz="400" b="1">
                <a:solidFill>
                  <a:srgbClr val="69A9CA"/>
                </a:solidFill>
                <a:latin typeface="Arial"/>
              </a:rPr>
              <a:t>VAKalMil* </a:t>
            </a:r>
            <a:r>
              <a:rPr lang="ru" sz="400" b="1">
                <a:solidFill>
                  <a:srgbClr val="69A9CA"/>
                </a:solidFill>
                <a:latin typeface="Arial"/>
              </a:rPr>
              <a:t>ИАОдесМЗДАЛИЪМ оюмнол»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8120" y="6754368"/>
            <a:ext cx="167335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1"/>
              </a:rPr>
              <a:t>http://www.zakupki.gov.ru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13944" y="7080504"/>
            <a:ext cx="1645920" cy="192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472000" marR="294200" indent="0" algn="r">
              <a:lnSpc>
                <a:spcPct val="84000"/>
              </a:lnSpc>
            </a:pPr>
            <a:r>
              <a:rPr lang="ru" sz="800" b="1" cap="small">
                <a:solidFill>
                  <a:srgbClr val="2D2D2D"/>
                </a:solidFill>
                <a:latin typeface="Arial"/>
              </a:rPr>
              <a:t>«рьдьгальная</a:t>
            </a:r>
            <a:r>
              <a:t/>
            </a:r>
            <a:br/>
            <a:r>
              <a:rPr lang="ru" sz="600" b="1">
                <a:solidFill>
                  <a:srgbClr val="2D2D2D"/>
                </a:solidFill>
                <a:latin typeface="Arial"/>
              </a:rPr>
              <a:t>НАЛОГОВАЯ СЛУЖБА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3944" y="7330440"/>
            <a:ext cx="164592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en-US" sz="1000" b="1">
                <a:latin typeface="Arial"/>
                <a:hlinkClick r:id="rId22"/>
              </a:rPr>
              <a:t>https://www.nalog.ru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57784" y="7943088"/>
            <a:ext cx="103022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3"/>
              </a:rPr>
              <a:t>http://uln.gks.ru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87680" y="8391144"/>
            <a:ext cx="120396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000" b="1">
                <a:latin typeface="Arial"/>
                <a:hlinkClick r:id="rId24"/>
              </a:rPr>
              <a:t>http://pravo.gov.ru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39696" y="1969008"/>
            <a:ext cx="4437888" cy="7498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lnSpc>
                <a:spcPct val="94000"/>
              </a:lnSpc>
              <a:spcAft>
                <a:spcPts val="700"/>
              </a:spcAft>
            </a:pPr>
            <a:r>
              <a:rPr lang="ru" sz="1100">
                <a:latin typeface="Arial"/>
              </a:rPr>
              <a:t>Возможность получать информацию о ходе законодательного</a:t>
            </a:r>
            <a:r>
              <a:t/>
            </a:r>
            <a:br/>
            <a:r>
              <a:rPr lang="ru" sz="1100">
                <a:latin typeface="Arial"/>
              </a:rPr>
              <a:t>процесса и сами тексты законопроектов, законов и иных связанных</a:t>
            </a:r>
            <a:r>
              <a:t/>
            </a:r>
            <a:br/>
            <a:r>
              <a:rPr lang="ru" sz="1100">
                <a:latin typeface="Arial"/>
              </a:rPr>
              <a:t>с ними документов</a:t>
            </a:r>
          </a:p>
          <a:p>
            <a:pPr indent="0">
              <a:lnSpc>
                <a:spcPct val="94000"/>
              </a:lnSpc>
            </a:pPr>
            <a:r>
              <a:rPr lang="ru" sz="1100">
                <a:latin typeface="Arial"/>
              </a:rPr>
              <a:t>Информация о регионе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133600" y="2907792"/>
            <a:ext cx="4492752" cy="4977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Об областном бюджете, бюджетной политике, государственном</a:t>
            </a:r>
            <a:r>
              <a:t/>
            </a:r>
            <a:br/>
            <a:r>
              <a:rPr lang="ru" sz="1100">
                <a:latin typeface="Arial"/>
              </a:rPr>
              <a:t>долге, иная информация</a:t>
            </a:r>
          </a:p>
          <a:p>
            <a:pPr indent="0">
              <a:lnSpc>
                <a:spcPct val="94000"/>
              </a:lnSpc>
              <a:spcAft>
                <a:spcPts val="840"/>
              </a:spcAft>
            </a:pPr>
            <a:r>
              <a:rPr lang="ru" sz="1100">
                <a:latin typeface="Arial"/>
              </a:rPr>
              <a:t>Информация о реализуемых госпрограммах, задачах и функциях</a:t>
            </a:r>
            <a:r>
              <a:t/>
            </a:r>
            <a:br/>
            <a:r>
              <a:rPr lang="ru" sz="1100">
                <a:latin typeface="Arial"/>
              </a:rPr>
              <a:t>Министерства здравоохранения, семьи и социального</a:t>
            </a:r>
            <a:r>
              <a:t/>
            </a:r>
            <a:br/>
            <a:r>
              <a:rPr lang="ru" sz="1100">
                <a:latin typeface="Arial"/>
              </a:rPr>
              <a:t>благополучия Ульяновской области</a:t>
            </a:r>
          </a:p>
          <a:p>
            <a:pPr indent="0"/>
            <a:r>
              <a:rPr lang="ru" sz="1100">
                <a:latin typeface="Arial"/>
              </a:rPr>
              <a:t>Информирование о достижениях в сфере образования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Ульяновской области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Информация по учреждениям, оказывающим определенную услугу</a:t>
            </a:r>
            <a:r>
              <a:t/>
            </a:r>
            <a:br/>
            <a:r>
              <a:rPr lang="ru" sz="1100">
                <a:latin typeface="Arial"/>
              </a:rPr>
              <a:t>(выполняющим определенную работу) в разрезе регионов и видов</a:t>
            </a:r>
            <a:r>
              <a:t/>
            </a:r>
            <a:br/>
            <a:r>
              <a:rPr lang="ru" sz="1100">
                <a:latin typeface="Arial"/>
              </a:rPr>
              <a:t>деятельности учреждений</a:t>
            </a:r>
          </a:p>
          <a:p>
            <a:pPr indent="0">
              <a:lnSpc>
                <a:spcPct val="94000"/>
              </a:lnSpc>
              <a:spcAft>
                <a:spcPts val="630"/>
              </a:spcAft>
            </a:pPr>
            <a:r>
              <a:rPr lang="ru" sz="1100">
                <a:latin typeface="Arial"/>
              </a:rPr>
              <a:t>Возможность получения в режиме реального времени необходимой</a:t>
            </a:r>
            <a:r>
              <a:t/>
            </a:r>
            <a:br/>
            <a:r>
              <a:rPr lang="ru" sz="1100">
                <a:latin typeface="Arial"/>
              </a:rPr>
              <a:t>информации о бюджете и бюджетном процессе в Российской</a:t>
            </a:r>
            <a:r>
              <a:t/>
            </a:r>
            <a:br/>
            <a:r>
              <a:rPr lang="ru" sz="1100">
                <a:latin typeface="Arial"/>
              </a:rPr>
              <a:t>Федерации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Электронный портал государственных услуг для физических и</a:t>
            </a:r>
            <a:r>
              <a:t/>
            </a:r>
            <a:br/>
            <a:r>
              <a:rPr lang="ru" sz="1100">
                <a:latin typeface="Arial"/>
              </a:rPr>
              <a:t>юридических лиц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Проверка наличия неуплаченных штрафов по данным</a:t>
            </a:r>
            <a:r>
              <a:t/>
            </a:r>
            <a:br/>
            <a:r>
              <a:rPr lang="ru" sz="1100">
                <a:latin typeface="Arial"/>
              </a:rPr>
              <a:t>транспортного средства</a:t>
            </a:r>
          </a:p>
          <a:p>
            <a:pPr indent="0">
              <a:spcAft>
                <a:spcPts val="630"/>
              </a:spcAft>
            </a:pPr>
            <a:r>
              <a:rPr lang="ru" sz="1100">
                <a:latin typeface="Arial"/>
              </a:rPr>
              <a:t>Реестр планов-графиков размещения заказов и планов закупок,</a:t>
            </a:r>
            <a:r>
              <a:t/>
            </a:r>
            <a:br/>
            <a:r>
              <a:rPr lang="ru" sz="1100">
                <a:latin typeface="Arial"/>
              </a:rPr>
              <a:t>единый реестр государственных и муниципальных контрактов, иная</a:t>
            </a:r>
            <a:r>
              <a:t/>
            </a:r>
            <a:br/>
            <a:r>
              <a:rPr lang="ru" sz="1100">
                <a:latin typeface="Arial"/>
              </a:rPr>
              <a:t>информация</a:t>
            </a:r>
          </a:p>
          <a:p>
            <a:pPr indent="0">
              <a:lnSpc>
                <a:spcPct val="110000"/>
              </a:lnSpc>
              <a:spcAft>
                <a:spcPts val="630"/>
              </a:spcAft>
            </a:pPr>
            <a:r>
              <a:rPr lang="ru" sz="1000">
                <a:latin typeface="Arial"/>
              </a:rPr>
              <a:t>Личный кабинет налогоплательщика для физических/ юридических</a:t>
            </a:r>
            <a:r>
              <a:t/>
            </a:r>
            <a:br/>
            <a:r>
              <a:rPr lang="ru" sz="1000">
                <a:latin typeface="Arial"/>
              </a:rPr>
              <a:t>лиц- информация об объектах налогообложения, начисленных и</a:t>
            </a:r>
            <a:r>
              <a:t/>
            </a:r>
            <a:br/>
            <a:r>
              <a:rPr lang="ru" sz="1000">
                <a:latin typeface="Arial"/>
              </a:rPr>
              <a:t>уплаченных суммах, налоговой базе</a:t>
            </a:r>
          </a:p>
          <a:p>
            <a:pPr indent="0"/>
            <a:r>
              <a:rPr lang="ru" sz="1100">
                <a:latin typeface="Arial"/>
              </a:rPr>
              <a:t>Официальная статистическая информация по Ульяновской области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139696" y="8189976"/>
            <a:ext cx="3166872" cy="167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ru" sz="1100">
                <a:latin typeface="Arial"/>
              </a:rPr>
              <a:t>Официальное опубликование правовых данных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66104" y="8717280"/>
            <a:ext cx="41148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ctr"/>
            <a:r>
              <a:rPr lang="ru" sz="1400" dirty="0" smtClean="0">
                <a:latin typeface="Arial"/>
              </a:rPr>
              <a:t>8</a:t>
            </a:r>
            <a:endParaRPr lang="ru" sz="14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5584" y="725424"/>
            <a:ext cx="3038856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ctr"/>
            <a:r>
              <a:rPr lang="ru" sz="2400" b="1">
                <a:solidFill>
                  <a:srgbClr val="775F55"/>
                </a:solidFill>
                <a:latin typeface="Arial"/>
              </a:rPr>
              <a:t>Контактные данные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84784" y="1403648"/>
            <a:ext cx="4104456" cy="1008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82500" lnSpcReduction="10000"/>
          </a:bodyPr>
          <a:lstStyle/>
          <a:p>
            <a:pPr indent="0" algn="ctr"/>
            <a:r>
              <a:rPr lang="ru-RU" sz="2400" dirty="0" smtClean="0">
                <a:latin typeface="Times New Roman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" sz="24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788920"/>
            <a:ext cx="5315712" cy="5446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>
              <a:spcAft>
                <a:spcPts val="1680"/>
              </a:spcAft>
            </a:pPr>
            <a:r>
              <a:rPr lang="ru" sz="2000" dirty="0">
                <a:latin typeface="Times New Roman"/>
              </a:rPr>
              <a:t>Адрес: 432017, г. Ульяновск, ул. Радищева, д. </a:t>
            </a:r>
            <a:r>
              <a:rPr lang="ru" sz="2000" dirty="0" smtClean="0">
                <a:latin typeface="Times New Roman"/>
              </a:rPr>
              <a:t>5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тел./факс </a:t>
            </a:r>
            <a:r>
              <a:rPr lang="ru-RU" sz="2000" dirty="0"/>
              <a:t>7 8422 44-06-49, +7 8422 41-17-78</a:t>
            </a:r>
            <a:r>
              <a:rPr dirty="0"/>
              <a:t/>
            </a:r>
            <a:br>
              <a:rPr dirty="0"/>
            </a:br>
            <a:r>
              <a:rPr lang="ru" sz="2000" dirty="0" smtClean="0">
                <a:latin typeface="Times New Roman"/>
              </a:rPr>
              <a:t>Интернет </a:t>
            </a:r>
            <a:r>
              <a:rPr lang="ru" sz="2000" dirty="0">
                <a:latin typeface="Times New Roman"/>
              </a:rPr>
              <a:t>сайт: </a:t>
            </a:r>
            <a:r>
              <a:rPr lang="en-US" sz="2000" dirty="0">
                <a:latin typeface="Times New Roman"/>
                <a:hlinkClick r:id="rId2"/>
              </a:rPr>
              <a:t>http</a:t>
            </a:r>
            <a:r>
              <a:rPr lang="en-US" sz="2000" dirty="0" smtClean="0">
                <a:latin typeface="Times New Roman"/>
                <a:hlinkClick r:id="rId2"/>
              </a:rPr>
              <a:t>://agro-ul.ru</a:t>
            </a:r>
            <a:endParaRPr lang="en-US" sz="2000" dirty="0">
              <a:latin typeface="Times New Roman"/>
              <a:hlinkClick r:id="rId2"/>
            </a:endParaRPr>
          </a:p>
          <a:p>
            <a:pPr indent="0" algn="ctr">
              <a:spcAft>
                <a:spcPts val="1680"/>
              </a:spcAft>
            </a:pPr>
            <a:r>
              <a:rPr lang="ru" sz="2000" dirty="0">
                <a:latin typeface="Times New Roman"/>
              </a:rPr>
              <a:t>Режим работы: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понедельник-пятница с 8.00 до 17.00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перерыв на обед с </a:t>
            </a:r>
            <a:r>
              <a:rPr lang="ru" sz="2000" dirty="0" smtClean="0">
                <a:latin typeface="Times New Roman"/>
              </a:rPr>
              <a:t>12.00 </a:t>
            </a:r>
            <a:r>
              <a:rPr lang="ru" sz="2000" dirty="0">
                <a:latin typeface="Times New Roman"/>
              </a:rPr>
              <a:t>до </a:t>
            </a:r>
            <a:r>
              <a:rPr lang="ru" sz="2000" dirty="0" smtClean="0">
                <a:latin typeface="Times New Roman"/>
              </a:rPr>
              <a:t>13.00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суббота-воскресенье выходной</a:t>
            </a:r>
          </a:p>
          <a:p>
            <a:pPr lvl="0" algn="ctr"/>
            <a:r>
              <a:rPr lang="ru" sz="2000" dirty="0">
                <a:latin typeface="Times New Roman"/>
              </a:rPr>
              <a:t>Приём граждан и представителей организаций в</a:t>
            </a:r>
            <a:r>
              <a:rPr dirty="0"/>
              <a:t/>
            </a:r>
            <a:br>
              <a:rPr dirty="0"/>
            </a:br>
            <a:r>
              <a:rPr lang="ru-RU" sz="2100" dirty="0">
                <a:solidFill>
                  <a:prstClr val="black"/>
                </a:solidFill>
                <a:latin typeface="Times New Roman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" sz="2100" dirty="0">
              <a:solidFill>
                <a:prstClr val="black"/>
              </a:solidFill>
              <a:latin typeface="Times New Roman"/>
            </a:endParaRPr>
          </a:p>
          <a:p>
            <a:pPr indent="0" algn="ctr">
              <a:lnSpc>
                <a:spcPct val="105000"/>
              </a:lnSpc>
            </a:pPr>
            <a:r>
              <a:rPr lang="ru" sz="2000" dirty="0" smtClean="0">
                <a:latin typeface="Times New Roman"/>
              </a:rPr>
              <a:t>производится по </a:t>
            </a:r>
            <a:r>
              <a:rPr lang="ru" sz="2000" dirty="0">
                <a:latin typeface="Times New Roman"/>
              </a:rPr>
              <a:t>адресу: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ул. Радищева, </a:t>
            </a:r>
            <a:r>
              <a:rPr lang="ru" sz="2000" dirty="0" smtClean="0">
                <a:latin typeface="Times New Roman"/>
              </a:rPr>
              <a:t>д.</a:t>
            </a:r>
            <a:r>
              <a:rPr lang="en-US" sz="2000" dirty="0" smtClean="0">
                <a:latin typeface="Times New Roman"/>
              </a:rPr>
              <a:t>5</a:t>
            </a:r>
            <a:r>
              <a:rPr lang="ru" sz="2000" dirty="0" smtClean="0">
                <a:latin typeface="Times New Roman"/>
              </a:rPr>
              <a:t>,</a:t>
            </a:r>
            <a:r>
              <a:rPr dirty="0"/>
              <a:t/>
            </a:r>
            <a:br>
              <a:rPr dirty="0"/>
            </a:br>
            <a:r>
              <a:rPr lang="ru" sz="2000" dirty="0" smtClean="0">
                <a:latin typeface="Times New Roman"/>
              </a:rPr>
              <a:t>Приём </a:t>
            </a:r>
            <a:r>
              <a:rPr lang="ru" sz="2000" dirty="0">
                <a:latin typeface="Times New Roman"/>
              </a:rPr>
              <a:t>осуществляется по предварительной</a:t>
            </a:r>
            <a:r>
              <a:rPr dirty="0"/>
              <a:t/>
            </a:r>
            <a:br>
              <a:rPr dirty="0"/>
            </a:br>
            <a:r>
              <a:rPr lang="ru" sz="2000" dirty="0">
                <a:latin typeface="Times New Roman"/>
              </a:rPr>
              <a:t>записи по телефонам </a:t>
            </a:r>
            <a:r>
              <a:rPr lang="ru" sz="2000" dirty="0" smtClean="0">
                <a:latin typeface="Times New Roman"/>
              </a:rPr>
              <a:t>44-06-</a:t>
            </a:r>
            <a:r>
              <a:rPr lang="en-US" sz="2000" dirty="0" smtClean="0">
                <a:latin typeface="Times New Roman"/>
              </a:rPr>
              <a:t>4</a:t>
            </a:r>
            <a:r>
              <a:rPr lang="ru" sz="2000" dirty="0" smtClean="0">
                <a:latin typeface="Times New Roman"/>
              </a:rPr>
              <a:t>9</a:t>
            </a:r>
            <a:r>
              <a:rPr lang="ru" sz="2000" dirty="0">
                <a:latin typeface="Times New Roman"/>
              </a:rPr>
              <a:t>, </a:t>
            </a:r>
            <a:r>
              <a:rPr lang="ru" sz="2000" dirty="0" smtClean="0">
                <a:latin typeface="Times New Roman"/>
              </a:rPr>
              <a:t>                                    </a:t>
            </a:r>
            <a:r>
              <a:rPr lang="en-US" sz="2000" dirty="0" smtClean="0">
                <a:latin typeface="Times New Roman"/>
              </a:rPr>
              <a:t>67-68-67(</a:t>
            </a:r>
            <a:r>
              <a:rPr lang="ru-RU" sz="2000" dirty="0" smtClean="0">
                <a:latin typeface="Times New Roman"/>
              </a:rPr>
              <a:t>доб.490)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28" y="579120"/>
            <a:ext cx="2529840" cy="6888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544" y="7388352"/>
            <a:ext cx="3547872" cy="12435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0352" y="670560"/>
            <a:ext cx="1731264" cy="307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ru" sz="2400" b="1">
                <a:solidFill>
                  <a:srgbClr val="775F55"/>
                </a:solidFill>
                <a:latin typeface="Cambria"/>
              </a:rPr>
              <a:t>ГЛОССАРИЙ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280" y="1374648"/>
            <a:ext cx="6144768" cy="12344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Бюджет</a:t>
            </a:r>
          </a:p>
          <a:p>
            <a:pPr indent="0"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от старонормандского </a:t>
            </a:r>
            <a:r>
              <a:rPr lang="en-US" sz="1400">
                <a:latin typeface="Cambria"/>
              </a:rPr>
              <a:t>bougette </a:t>
            </a:r>
            <a:r>
              <a:rPr lang="ru" sz="1400">
                <a:latin typeface="Cambria"/>
              </a:rPr>
              <a:t>— </a:t>
            </a:r>
            <a:r>
              <a:rPr lang="ru" sz="1600">
                <a:latin typeface="Cambria"/>
              </a:rPr>
              <a:t>кошель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сумка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кожаный мешок</a:t>
            </a:r>
            <a:r>
              <a:rPr lang="ru" sz="1400">
                <a:latin typeface="Cambria"/>
              </a:rPr>
              <a:t>)</a:t>
            </a:r>
            <a:r>
              <a:t/>
            </a:r>
            <a:br/>
            <a:r>
              <a:rPr lang="ru" sz="1400">
                <a:latin typeface="Cambria"/>
              </a:rPr>
              <a:t>— </a:t>
            </a:r>
            <a:r>
              <a:rPr lang="ru" sz="1600">
                <a:latin typeface="Cambria"/>
              </a:rPr>
              <a:t>план доходов и направлений расходования денежный средств</a:t>
            </a:r>
            <a:r>
              <a:t/>
            </a:r>
            <a:br/>
            <a:r>
              <a:rPr lang="ru" sz="1600">
                <a:latin typeface="Cambria"/>
              </a:rPr>
              <a:t>любого экономического объекта </a:t>
            </a:r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от государства до семьи</a:t>
            </a:r>
            <a:r>
              <a:rPr lang="ru" sz="1400">
                <a:latin typeface="Cambria"/>
              </a:rPr>
              <a:t>),</a:t>
            </a:r>
            <a:r>
              <a:t/>
            </a:r>
            <a:br/>
            <a:r>
              <a:rPr lang="ru" sz="1600">
                <a:latin typeface="Cambria"/>
              </a:rPr>
              <a:t>устанавливаемый на определённый период времени</a:t>
            </a:r>
            <a:r>
              <a:rPr lang="ru" sz="1600">
                <a:latin typeface="Arial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8328" y="2749296"/>
            <a:ext cx="6208776" cy="1722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Доходы бюджета</a:t>
            </a:r>
          </a:p>
          <a:p>
            <a:pPr indent="0"/>
            <a:r>
              <a:rPr lang="ru" sz="1600">
                <a:latin typeface="Cambria"/>
              </a:rPr>
              <a:t>денежные 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поступающие от населения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организаций</a:t>
            </a:r>
            <a:r>
              <a:rPr lang="ru" sz="1400">
                <a:latin typeface="Cambria"/>
              </a:rPr>
              <a:t>,</a:t>
            </a:r>
            <a:r>
              <a:t/>
            </a:r>
            <a:br/>
            <a:r>
              <a:rPr lang="ru" sz="1600">
                <a:latin typeface="Cambria"/>
              </a:rPr>
              <a:t>учреждений в бюджет в виде налогов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неналоговых поступлений</a:t>
            </a:r>
            <a:r>
              <a:t/>
            </a:r>
            <a:br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пошлины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штрафы и т</a:t>
            </a:r>
            <a:r>
              <a:rPr lang="ru" sz="1400">
                <a:latin typeface="Cambria"/>
              </a:rPr>
              <a:t>.</a:t>
            </a:r>
            <a:r>
              <a:rPr lang="ru" sz="1600">
                <a:latin typeface="Cambria"/>
              </a:rPr>
              <a:t>п</a:t>
            </a:r>
            <a:r>
              <a:rPr lang="ru" sz="1400">
                <a:latin typeface="Cambria"/>
              </a:rPr>
              <a:t>.), </a:t>
            </a:r>
            <a:r>
              <a:rPr lang="ru" sz="1600">
                <a:latin typeface="Cambria"/>
              </a:rPr>
              <a:t>безвозмездных поступлений</a:t>
            </a:r>
            <a:r>
              <a:rPr lang="ru" sz="1400">
                <a:latin typeface="Cambria"/>
              </a:rPr>
              <a:t>. </a:t>
            </a:r>
            <a:r>
              <a:rPr lang="ru" sz="1600">
                <a:latin typeface="Cambria"/>
              </a:rPr>
              <a:t>Кредиты</a:t>
            </a:r>
            <a:r>
              <a:rPr lang="ru" sz="1400">
                <a:latin typeface="Cambria"/>
              </a:rPr>
              <a:t>,</a:t>
            </a:r>
            <a:r>
              <a:t/>
            </a:r>
            <a:br/>
            <a:r>
              <a:rPr lang="ru" sz="1600">
                <a:latin typeface="Cambria"/>
              </a:rPr>
              <a:t>доходы от выпуска ценных бумаг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полученные государством</a:t>
            </a:r>
            <a:r>
              <a:t/>
            </a:r>
            <a:br/>
            <a:r>
              <a:rPr lang="ru" sz="1400">
                <a:latin typeface="Cambria"/>
              </a:rPr>
              <a:t>(</a:t>
            </a:r>
            <a:r>
              <a:rPr lang="ru" sz="1600">
                <a:latin typeface="Cambria"/>
              </a:rPr>
              <a:t>органами местного самоуправления</a:t>
            </a:r>
            <a:r>
              <a:rPr lang="ru" sz="1400">
                <a:latin typeface="Cambria"/>
              </a:rPr>
              <a:t>), </a:t>
            </a:r>
            <a:r>
              <a:rPr lang="ru" sz="1600">
                <a:latin typeface="Cambria"/>
              </a:rPr>
              <a:t>не включаются в состав</a:t>
            </a:r>
            <a:r>
              <a:t/>
            </a:r>
            <a:br/>
            <a:r>
              <a:rPr lang="ru" sz="1600">
                <a:latin typeface="Cambria"/>
              </a:rPr>
              <a:t>доходов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4424" y="4651248"/>
            <a:ext cx="6266688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Расходы бюджета</a:t>
            </a:r>
          </a:p>
          <a:p>
            <a:pPr indent="0"/>
            <a:r>
              <a:rPr lang="ru" sz="1600">
                <a:latin typeface="Cambria"/>
              </a:rPr>
              <a:t>Выплачиваемые из бюджета денежные 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направленные на</a:t>
            </a:r>
            <a:r>
              <a:t/>
            </a:r>
            <a:br/>
            <a:r>
              <a:rPr lang="ru" sz="1600">
                <a:latin typeface="Cambria"/>
              </a:rPr>
              <a:t>обеспечение задач и функций государства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376" y="5568696"/>
            <a:ext cx="6202680" cy="1533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2000" b="1">
                <a:solidFill>
                  <a:srgbClr val="0070C0"/>
                </a:solidFill>
                <a:latin typeface="Cambria"/>
              </a:rPr>
              <a:t>Межбюджетные трансферты</a:t>
            </a:r>
          </a:p>
          <a:p>
            <a:pPr indent="0"/>
            <a:r>
              <a:rPr lang="ru" sz="1600">
                <a:latin typeface="Cambria"/>
              </a:rPr>
              <a:t>средства</a:t>
            </a:r>
            <a:r>
              <a:rPr lang="ru" sz="1400">
                <a:latin typeface="Cambria"/>
              </a:rPr>
              <a:t>, </a:t>
            </a:r>
            <a:r>
              <a:rPr lang="ru" sz="1600">
                <a:latin typeface="Cambria"/>
              </a:rPr>
              <a:t>предоставляемые одним бюджетом бюджетной системы</a:t>
            </a:r>
            <a:r>
              <a:t/>
            </a:r>
            <a:br/>
            <a:r>
              <a:rPr lang="ru" sz="1600">
                <a:latin typeface="Cambria"/>
              </a:rPr>
              <a:t>Российской Федерации другому бюджету бюджетной системы</a:t>
            </a:r>
            <a:r>
              <a:t/>
            </a:r>
            <a:br/>
            <a:r>
              <a:rPr lang="ru" sz="1600">
                <a:latin typeface="Cambria"/>
              </a:rPr>
              <a:t>Российской Федерации</a:t>
            </a:r>
          </a:p>
          <a:p>
            <a:pPr indent="0">
              <a:lnSpc>
                <a:spcPct val="93000"/>
              </a:lnSpc>
            </a:pPr>
            <a:r>
              <a:rPr lang="ru" sz="2000" b="1">
                <a:solidFill>
                  <a:srgbClr val="0070C0"/>
                </a:solidFill>
                <a:latin typeface="Cambria"/>
              </a:rPr>
              <a:t>Дефицит бюджета</a:t>
            </a:r>
          </a:p>
          <a:p>
            <a:pPr indent="0"/>
            <a:r>
              <a:rPr lang="ru" sz="1600">
                <a:latin typeface="Cambria"/>
              </a:rPr>
              <a:t>Превышение расходов бюджета над его доходами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80360" y="8656320"/>
            <a:ext cx="2511552" cy="21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r"/>
            <a:r>
              <a:rPr lang="ru" sz="1600" i="1" u="sng">
                <a:solidFill>
                  <a:srgbClr val="6B859A"/>
                </a:solidFill>
                <a:latin typeface="Arial"/>
              </a:rPr>
              <a:t>„</a:t>
            </a:r>
            <a:r>
              <a:rPr lang="en-US" sz="1600" i="1" u="sng">
                <a:solidFill>
                  <a:srgbClr val="6B859A"/>
                </a:solidFill>
                <a:latin typeface="Arial"/>
              </a:rPr>
              <a:t>s'</a:t>
            </a:r>
            <a:r>
              <a:rPr lang="ru" sz="1600">
                <a:latin typeface="Arial"/>
              </a:rPr>
              <a:t>Расход 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4016" y="8717280"/>
            <a:ext cx="8229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just"/>
            <a:r>
              <a:rPr lang="ru" sz="1400">
                <a:latin typeface="Arial"/>
              </a:rPr>
              <a:t>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615184"/>
            <a:ext cx="3919728" cy="8717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64" y="4611624"/>
            <a:ext cx="6684264" cy="762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49424" y="822960"/>
            <a:ext cx="2548128" cy="265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000" b="1">
                <a:solidFill>
                  <a:srgbClr val="775F55"/>
                </a:solidFill>
                <a:latin typeface="Cambria"/>
              </a:rPr>
              <a:t>Бюджетный процесс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21536" y="1615440"/>
            <a:ext cx="3663696" cy="274320"/>
          </a:xfrm>
          <a:prstGeom prst="rect">
            <a:avLst/>
          </a:prstGeom>
          <a:solidFill>
            <a:srgbClr val="689C93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/>
            <a:r>
              <a:rPr lang="ru" sz="2000">
                <a:solidFill>
                  <a:srgbClr val="FFFFFF"/>
                </a:solidFill>
                <a:latin typeface="Arial"/>
              </a:rPr>
              <a:t>Составление проекта бюджета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6888" y="2029968"/>
            <a:ext cx="3157728" cy="530352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82500" lnSpcReduction="20000"/>
          </a:bodyPr>
          <a:lstStyle/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Подготовка материалов для составления проекта</a:t>
            </a:r>
            <a:r>
              <a:t/>
            </a:r>
            <a:br/>
            <a:r>
              <a:rPr lang="ru" sz="1000">
                <a:latin typeface="Times New Roman"/>
              </a:rPr>
              <a:t>бюджета</a:t>
            </a:r>
          </a:p>
          <a:p>
            <a:pPr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прогноз социально-экономического развития</a:t>
            </a:r>
          </a:p>
          <a:p>
            <a:pPr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основные направления бюджетной и налоговой</a:t>
            </a:r>
            <a:r>
              <a:t/>
            </a:r>
            <a:br/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246888" y="2560320"/>
            <a:ext cx="545592" cy="106680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82500" lnSpcReduction="20000"/>
          </a:bodyPr>
          <a:lstStyle/>
          <a:p>
            <a:pPr indent="0"/>
            <a:r>
              <a:rPr lang="ru" sz="1000">
                <a:latin typeface="Times New Roman"/>
              </a:rPr>
              <a:t>политики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91712" y="2097024"/>
            <a:ext cx="1271016" cy="399288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67500" lnSpcReduction="2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Согласование</a:t>
            </a:r>
            <a:r>
              <a:t/>
            </a:r>
            <a:br/>
            <a:r>
              <a:rPr lang="ru" sz="1000">
                <a:latin typeface="Times New Roman"/>
              </a:rPr>
              <a:t>материалов для</a:t>
            </a:r>
            <a:r>
              <a:t/>
            </a:r>
            <a:br/>
            <a:r>
              <a:rPr lang="ru" sz="1000">
                <a:latin typeface="Times New Roman"/>
              </a:rPr>
              <a:t>составления проекта</a:t>
            </a:r>
            <a:r>
              <a:t/>
            </a:r>
            <a:br/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4169664" y="2496312"/>
            <a:ext cx="893064" cy="124968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1000">
                <a:latin typeface="Times New Roman"/>
              </a:rPr>
              <a:t>бюджета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85232" y="2097024"/>
            <a:ext cx="1356360" cy="542544"/>
          </a:xfrm>
          <a:prstGeom prst="rect">
            <a:avLst/>
          </a:prstGeom>
          <a:solidFill>
            <a:srgbClr val="D9D0C5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Подготовка проекта</a:t>
            </a:r>
            <a:r>
              <a:t/>
            </a:r>
            <a:br/>
            <a:r>
              <a:rPr lang="ru" sz="1000">
                <a:latin typeface="Times New Roman"/>
              </a:rPr>
              <a:t>закона Ульяновской</a:t>
            </a:r>
            <a:r>
              <a:t/>
            </a:r>
            <a:br/>
            <a:r>
              <a:rPr lang="ru" sz="1000">
                <a:latin typeface="Times New Roman"/>
              </a:rPr>
              <a:t>области об областном</a:t>
            </a:r>
            <a:r>
              <a:t/>
            </a:r>
            <a:br/>
            <a:r>
              <a:rPr lang="ru" sz="1000">
                <a:latin typeface="Times New Roman"/>
              </a:rPr>
              <a:t>бюджете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08304" y="3520440"/>
            <a:ext cx="5090160" cy="298704"/>
          </a:xfrm>
          <a:prstGeom prst="rect">
            <a:avLst/>
          </a:prstGeom>
          <a:solidFill>
            <a:srgbClr val="D9AB4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200">
                <a:solidFill>
                  <a:srgbClr val="FFFFFF"/>
                </a:solidFill>
                <a:latin typeface="Arial"/>
              </a:rPr>
              <a:t>Рассмотрение и утверждение бюджета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5176" y="4078224"/>
            <a:ext cx="1886712" cy="4145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Проведение публичных</a:t>
            </a:r>
            <a:r>
              <a:t/>
            </a:r>
            <a:br/>
            <a:r>
              <a:rPr lang="ru" sz="1000">
                <a:latin typeface="Times New Roman"/>
              </a:rPr>
              <a:t>слушаний по проекту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344" y="4014216"/>
            <a:ext cx="2246376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Рассмотрение проекта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 в двух чтениях и</a:t>
            </a:r>
            <a:r>
              <a:t/>
            </a:r>
            <a:br/>
            <a:r>
              <a:rPr lang="ru" sz="1000">
                <a:latin typeface="Times New Roman"/>
              </a:rPr>
              <a:t>его принятие Законодательным</a:t>
            </a:r>
            <a:r>
              <a:t/>
            </a:r>
            <a:br/>
            <a:r>
              <a:rPr lang="ru" sz="1000">
                <a:latin typeface="Times New Roman"/>
              </a:rPr>
              <a:t>Собранием Ульяновской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59680" y="4014216"/>
            <a:ext cx="1353312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1000"/>
              </a:lnSpc>
            </a:pPr>
            <a:r>
              <a:rPr lang="ru" sz="1000">
                <a:latin typeface="Times New Roman"/>
              </a:rPr>
              <a:t>Подписание закона об</a:t>
            </a:r>
            <a:r>
              <a:t/>
            </a:r>
            <a:br/>
            <a:r>
              <a:rPr lang="ru" sz="1000">
                <a:latin typeface="Times New Roman"/>
              </a:rPr>
              <a:t>областном бюджете</a:t>
            </a:r>
            <a:r>
              <a:t/>
            </a:r>
            <a:br/>
            <a:r>
              <a:rPr lang="ru" sz="1000">
                <a:latin typeface="Times New Roman"/>
              </a:rPr>
              <a:t>Губернатором</a:t>
            </a:r>
            <a:r>
              <a:t/>
            </a:r>
            <a:br/>
            <a:r>
              <a:rPr lang="ru" sz="1000">
                <a:latin typeface="Times New Roman"/>
              </a:rPr>
              <a:t>Ульяновской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54352" y="5385816"/>
            <a:ext cx="2804160" cy="283464"/>
          </a:xfrm>
          <a:prstGeom prst="rect">
            <a:avLst/>
          </a:prstGeom>
          <a:solidFill>
            <a:srgbClr val="A0A575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200">
                <a:solidFill>
                  <a:srgbClr val="FFFFFF"/>
                </a:solidFill>
                <a:latin typeface="Arial"/>
              </a:rPr>
              <a:t>Исполнение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088" y="5943600"/>
            <a:ext cx="297789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Подготовка сводной бюджетной росписи и</a:t>
            </a:r>
            <a:r>
              <a:t/>
            </a:r>
            <a:br/>
            <a:r>
              <a:rPr lang="ru" sz="1000">
                <a:latin typeface="Times New Roman"/>
              </a:rPr>
              <a:t>кассового плана исполнения областного бюджета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34968" y="5809488"/>
            <a:ext cx="2292096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marL="49344" indent="0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доходам</a:t>
            </a:r>
          </a:p>
          <a:p>
            <a:pPr indent="508000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расходам</a:t>
            </a:r>
          </a:p>
          <a:p>
            <a:pPr indent="0" algn="ctr">
              <a:lnSpc>
                <a:spcPct val="90000"/>
              </a:lnSpc>
            </a:pPr>
            <a:r>
              <a:rPr lang="ru" sz="1000">
                <a:latin typeface="Times New Roman"/>
              </a:rPr>
              <a:t>- исполнение бюджета по источникам</a:t>
            </a:r>
            <a:r>
              <a:t/>
            </a:r>
            <a:br/>
            <a:r>
              <a:rPr lang="ru" sz="1000">
                <a:latin typeface="Times New Roman"/>
              </a:rPr>
              <a:t>финансирования дефицита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65760" y="7126224"/>
            <a:ext cx="6181344" cy="521208"/>
          </a:xfrm>
          <a:prstGeom prst="rect">
            <a:avLst/>
          </a:prstGeom>
          <a:solidFill>
            <a:srgbClr val="D86B29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2000">
                <a:solidFill>
                  <a:srgbClr val="FFFFFF"/>
                </a:solidFill>
                <a:latin typeface="Arial"/>
              </a:rPr>
              <a:t>Подготовка, рассмотрение и утверждение отчёта об</a:t>
            </a:r>
            <a:r>
              <a:t/>
            </a:r>
            <a:br/>
            <a:r>
              <a:rPr lang="ru" sz="2000">
                <a:solidFill>
                  <a:srgbClr val="FFFFFF"/>
                </a:solidFill>
                <a:latin typeface="Arial"/>
              </a:rPr>
              <a:t>исполнении бюджета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62128" y="7793736"/>
            <a:ext cx="1136904" cy="847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Составление</a:t>
            </a:r>
            <a:r>
              <a:t/>
            </a:r>
            <a:br/>
            <a:r>
              <a:rPr lang="ru" sz="900">
                <a:latin typeface="Arial"/>
              </a:rPr>
              <a:t>годового отчёта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  <a:r>
              <a:t/>
            </a:r>
            <a:br/>
            <a:r>
              <a:rPr lang="ru" sz="900">
                <a:latin typeface="Arial"/>
              </a:rPr>
              <a:t>и проекта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42288" y="7851648"/>
            <a:ext cx="941832" cy="710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Внешняя</a:t>
            </a:r>
            <a:r>
              <a:t/>
            </a:r>
            <a:br/>
            <a:r>
              <a:rPr lang="ru" sz="900">
                <a:latin typeface="Arial"/>
              </a:rPr>
              <a:t>проверка</a:t>
            </a:r>
            <a:r>
              <a:t/>
            </a:r>
            <a:br/>
            <a:r>
              <a:rPr lang="ru" sz="900">
                <a:latin typeface="Arial"/>
              </a:rPr>
              <a:t>годового отчета</a:t>
            </a:r>
            <a:r>
              <a:t/>
            </a:r>
            <a:br/>
            <a:r>
              <a:rPr lang="ru" sz="900">
                <a:latin typeface="Arial"/>
              </a:rPr>
              <a:t>Счётной палатой</a:t>
            </a:r>
            <a:r>
              <a:t/>
            </a:r>
            <a:br/>
            <a:r>
              <a:rPr lang="ru" sz="900">
                <a:latin typeface="Arial"/>
              </a:rPr>
              <a:t>Ульяновской</a:t>
            </a:r>
            <a:r>
              <a:t/>
            </a:r>
            <a:br/>
            <a:r>
              <a:rPr lang="ru" sz="900">
                <a:latin typeface="Arial"/>
              </a:rPr>
              <a:t>области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612136" y="7793736"/>
            <a:ext cx="1063752" cy="847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Проведение</a:t>
            </a:r>
            <a:r>
              <a:t/>
            </a:r>
            <a:br/>
            <a:r>
              <a:rPr lang="ru" sz="900">
                <a:latin typeface="Arial"/>
              </a:rPr>
              <a:t>публичных</a:t>
            </a:r>
            <a:r>
              <a:t/>
            </a:r>
            <a:br/>
            <a:r>
              <a:rPr lang="ru" sz="900">
                <a:latin typeface="Arial"/>
              </a:rPr>
              <a:t>слушаний по</a:t>
            </a:r>
            <a:r>
              <a:t/>
            </a:r>
            <a:br/>
            <a:r>
              <a:rPr lang="ru" sz="900">
                <a:latin typeface="Arial"/>
              </a:rPr>
              <a:t>годовому отчёту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</a:t>
            </a:r>
            <a:r>
              <a:t/>
            </a:r>
            <a:br/>
            <a:r>
              <a:rPr lang="ru" sz="900">
                <a:latin typeface="Arial"/>
              </a:rPr>
              <a:t>бюджета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97808" y="7793736"/>
            <a:ext cx="1511808" cy="829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Рассмотрение годового</a:t>
            </a:r>
            <a:r>
              <a:t/>
            </a:r>
            <a:br/>
            <a:r>
              <a:rPr lang="ru" sz="900">
                <a:latin typeface="Arial"/>
              </a:rPr>
              <a:t>отчёта и утверждение</a:t>
            </a:r>
            <a:r>
              <a:t/>
            </a:r>
            <a:br/>
            <a:r>
              <a:rPr lang="ru" sz="900">
                <a:latin typeface="Arial"/>
              </a:rPr>
              <a:t>проекта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 областного</a:t>
            </a:r>
            <a:r>
              <a:t/>
            </a:r>
            <a:br/>
            <a:r>
              <a:rPr lang="ru" sz="900">
                <a:latin typeface="Arial"/>
              </a:rPr>
              <a:t>бюджета Законодательным</a:t>
            </a:r>
            <a:r>
              <a:t/>
            </a:r>
            <a:br/>
            <a:r>
              <a:rPr lang="ru" sz="900">
                <a:latin typeface="Arial"/>
              </a:rPr>
              <a:t>Собранием Ульяновской</a:t>
            </a:r>
            <a:r>
              <a:t/>
            </a:r>
            <a:br/>
            <a:r>
              <a:rPr lang="ru" sz="900">
                <a:latin typeface="Arial"/>
              </a:rPr>
              <a:t>области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437632" y="7848600"/>
            <a:ext cx="1222248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>
              <a:lnSpc>
                <a:spcPct val="90000"/>
              </a:lnSpc>
            </a:pPr>
            <a:r>
              <a:rPr lang="ru" sz="900">
                <a:latin typeface="Arial"/>
              </a:rPr>
              <a:t>Подписание закона об</a:t>
            </a:r>
            <a:r>
              <a:t/>
            </a:r>
            <a:br/>
            <a:r>
              <a:rPr lang="ru" sz="900">
                <a:latin typeface="Arial"/>
              </a:rPr>
              <a:t>исполнении</a:t>
            </a:r>
            <a:r>
              <a:t/>
            </a:r>
            <a:br/>
            <a:r>
              <a:rPr lang="ru" sz="900">
                <a:latin typeface="Arial"/>
              </a:rPr>
              <a:t>областного бюджета</a:t>
            </a:r>
            <a:r>
              <a:t/>
            </a:r>
            <a:br/>
            <a:r>
              <a:rPr lang="ru" sz="900">
                <a:latin typeface="Arial"/>
              </a:rPr>
              <a:t>за отчётный период</a:t>
            </a:r>
            <a:r>
              <a:t/>
            </a:r>
            <a:br/>
            <a:r>
              <a:rPr lang="ru" sz="900">
                <a:latin typeface="Arial"/>
              </a:rPr>
              <a:t>Губернатором</a:t>
            </a:r>
            <a:r>
              <a:t/>
            </a:r>
            <a:br/>
            <a:r>
              <a:rPr lang="ru" sz="900">
                <a:latin typeface="Arial"/>
              </a:rPr>
              <a:t>Ульяновской области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211824" y="8717280"/>
            <a:ext cx="118872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" y="8698992"/>
            <a:ext cx="6047232" cy="3413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8368" y="880872"/>
            <a:ext cx="5556504" cy="512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000" b="1">
                <a:solidFill>
                  <a:srgbClr val="775F55"/>
                </a:solidFill>
                <a:latin typeface="Cambria"/>
              </a:rPr>
              <a:t>Показатели социально</a:t>
            </a:r>
            <a:r>
              <a:rPr lang="ru" sz="1800" b="1">
                <a:solidFill>
                  <a:srgbClr val="775F55"/>
                </a:solidFill>
                <a:latin typeface="Times New Roman"/>
              </a:rPr>
              <a:t>-</a:t>
            </a:r>
            <a:r>
              <a:rPr lang="ru" sz="2000" b="1">
                <a:solidFill>
                  <a:srgbClr val="775F55"/>
                </a:solidFill>
                <a:latin typeface="Cambria"/>
              </a:rPr>
              <a:t>экономического развития</a:t>
            </a:r>
            <a:r>
              <a:t/>
            </a:r>
            <a:br/>
            <a:r>
              <a:rPr lang="ru" sz="2000" b="1">
                <a:solidFill>
                  <a:srgbClr val="775F55"/>
                </a:solidFill>
                <a:latin typeface="Cambria"/>
              </a:rPr>
              <a:t>Ульяновской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9392" y="1539240"/>
          <a:ext cx="5992368" cy="7291709"/>
        </p:xfrm>
        <a:graphic>
          <a:graphicData uri="http://schemas.openxmlformats.org/drawingml/2006/table">
            <a:tbl>
              <a:tblPr/>
              <a:tblGrid>
                <a:gridCol w="1591056"/>
                <a:gridCol w="719328"/>
                <a:gridCol w="649224"/>
                <a:gridCol w="633984"/>
                <a:gridCol w="588264"/>
                <a:gridCol w="649224"/>
                <a:gridCol w="576072"/>
                <a:gridCol w="585216"/>
              </a:tblGrid>
              <a:tr h="533400"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Единица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3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2017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факт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8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2018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факт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651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2019</a:t>
                      </a:r>
                    </a:p>
                    <a:p>
                      <a:pPr indent="0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оценка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4000"/>
                        </a:lnSpc>
                      </a:pPr>
                      <a:r>
                        <a:rPr lang="ru" sz="950">
                          <a:latin typeface="Times New Roman"/>
                        </a:rPr>
                        <a:t>2020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2021</a:t>
                      </a:r>
                    </a:p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52400">
                        <a:spcAft>
                          <a:spcPts val="140"/>
                        </a:spcAft>
                      </a:pPr>
                      <a:r>
                        <a:rPr lang="ru" sz="950">
                          <a:latin typeface="Times New Roman"/>
                        </a:rPr>
                        <a:t>2022</a:t>
                      </a:r>
                    </a:p>
                    <a:p>
                      <a:pPr indent="0"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прогноз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</a:tr>
              <a:tr h="527304">
                <a:tc>
                  <a:txBody>
                    <a:bodyPr/>
                    <a:lstStyle/>
                    <a:p>
                      <a:pPr indent="0">
                        <a:lnSpc>
                          <a:spcPct val="122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Численность населения</a:t>
                      </a:r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в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в среднегодовом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исчислении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тыс</a:t>
                      </a:r>
                      <a:r>
                        <a:rPr lang="ru" sz="950">
                          <a:latin typeface="Times New Roman"/>
                        </a:rPr>
                        <a:t>. </a:t>
                      </a:r>
                      <a:r>
                        <a:rPr lang="ru" sz="1000">
                          <a:latin typeface="Times New Roman"/>
                        </a:rPr>
                        <a:t>чел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1249,8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50">
                          <a:latin typeface="Times New Roman"/>
                        </a:rPr>
                        <a:t>1242,5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1234,7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1225,6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1218,5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1211,1</a:t>
                      </a:r>
                    </a:p>
                  </a:txBody>
                  <a:tcPr marL="0" marR="0" marT="0" marB="0"/>
                </a:tc>
              </a:tr>
              <a:tr h="70104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Численность населения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трудоспособного возраста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тыс</a:t>
                      </a:r>
                      <a:r>
                        <a:rPr lang="ru" sz="950">
                          <a:latin typeface="Times New Roman"/>
                        </a:rPr>
                        <a:t>. </a:t>
                      </a:r>
                      <a:r>
                        <a:rPr lang="ru" sz="1000">
                          <a:latin typeface="Times New Roman"/>
                        </a:rPr>
                        <a:t>чел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696,3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681,2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668,0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655,9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643,6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632,8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Валовой региональный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продукт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млн руб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340 639,2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355 968,0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371 986,5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389 097,9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407 385,5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426 940,0</a:t>
                      </a:r>
                    </a:p>
                  </a:txBody>
                  <a:tcPr marL="0" marR="0" marT="0" marB="0"/>
                </a:tc>
              </a:tr>
              <a:tr h="524256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физического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объема валового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регионального продукта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2000"/>
                        </a:lnSpc>
                      </a:pPr>
                      <a:r>
                        <a:rPr lang="ru" sz="800">
                          <a:latin typeface="Cambria"/>
                        </a:rPr>
                        <a:t>в </a:t>
                      </a: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предыдущему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году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50">
                          <a:latin typeface="Times New Roman"/>
                        </a:rPr>
                        <a:t>101,5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104,5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104,8</a:t>
                      </a:r>
                    </a:p>
                  </a:txBody>
                  <a:tcPr marL="0" marR="0" marT="0" marB="0"/>
                </a:tc>
              </a:tr>
              <a:tr h="658368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промышленного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производства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1000"/>
                        </a:lnSpc>
                      </a:pP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предыдущему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году</a:t>
                      </a:r>
                    </a:p>
                    <a:p>
                      <a:pPr indent="0" algn="ctr">
                        <a:lnSpc>
                          <a:spcPct val="91000"/>
                        </a:lnSpc>
                      </a:pPr>
                      <a:r>
                        <a:rPr lang="ru" sz="800">
                          <a:latin typeface="Cambria"/>
                        </a:rPr>
                        <a:t>в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сопоставимых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ценах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950">
                          <a:latin typeface="Times New Roman"/>
                        </a:rPr>
                        <a:t>101,8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104,8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Продукция сельского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хозяйства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млн руб</a:t>
                      </a:r>
                      <a:r>
                        <a:rPr lang="ru" sz="95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38461,6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33477,4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31821,8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35694,0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37923,8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40259,9</a:t>
                      </a:r>
                    </a:p>
                  </a:txBody>
                  <a:tcPr marL="0" marR="0" marT="0" marB="0"/>
                </a:tc>
              </a:tr>
              <a:tr h="701040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Объем работ</a:t>
                      </a:r>
                      <a:r>
                        <a:rPr lang="ru" sz="950">
                          <a:latin typeface="Times New Roman"/>
                        </a:rPr>
                        <a:t>,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выполненных по виду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деятельности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"</a:t>
                      </a:r>
                      <a:r>
                        <a:rPr lang="ru" sz="1000">
                          <a:latin typeface="Times New Roman"/>
                        </a:rPr>
                        <a:t>Строительство</a:t>
                      </a:r>
                      <a:r>
                        <a:rPr lang="ru" sz="95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800">
                          <a:latin typeface="Cambria"/>
                        </a:rPr>
                        <a:t>в ценах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соответствую</a:t>
                      </a:r>
                      <a:r>
                        <a:rPr lang="ru" sz="700">
                          <a:latin typeface="Times New Roman"/>
                        </a:rPr>
                        <a:t>¬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щих лет</a:t>
                      </a:r>
                      <a:r>
                        <a:rPr lang="ru" sz="700">
                          <a:latin typeface="Times New Roman"/>
                        </a:rPr>
                        <a:t>;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млн руб</a:t>
                      </a:r>
                      <a:r>
                        <a:rPr lang="ru" sz="700"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39000,2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44739,5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39057,0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41205,8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43430,9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45645,9</a:t>
                      </a:r>
                    </a:p>
                  </a:txBody>
                  <a:tcPr marL="0" marR="0" marT="0" marB="0"/>
                </a:tc>
              </a:tr>
              <a:tr h="527304">
                <a:tc>
                  <a:txBody>
                    <a:bodyPr/>
                    <a:lstStyle/>
                    <a:p>
                      <a:pPr indent="0">
                        <a:lnSpc>
                          <a:spcPct val="120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Индекс потребительских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цен на товары и услуги</a:t>
                      </a:r>
                      <a:r>
                        <a:rPr lang="ru" sz="950">
                          <a:latin typeface="Times New Roman"/>
                        </a:rPr>
                        <a:t>,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 конец года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8000"/>
                        </a:lnSpc>
                      </a:pPr>
                      <a:r>
                        <a:rPr lang="ru" sz="700">
                          <a:latin typeface="Times New Roman"/>
                        </a:rPr>
                        <a:t>% </a:t>
                      </a:r>
                      <a:r>
                        <a:rPr lang="ru" sz="800">
                          <a:latin typeface="Cambria"/>
                        </a:rPr>
                        <a:t>к декабрю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предыдущего</a:t>
                      </a:r>
                      <a:r>
                        <a:t/>
                      </a:r>
                      <a:br/>
                      <a:r>
                        <a:rPr lang="ru" sz="800">
                          <a:latin typeface="Cambria"/>
                        </a:rPr>
                        <a:t>года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102,51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104,51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103,8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/>
                </a:tc>
              </a:tr>
              <a:tr h="35052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Инвестиции в основной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капитал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млн рублей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84093,7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950">
                          <a:latin typeface="Times New Roman"/>
                        </a:rPr>
                        <a:t>81105,4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85327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89538,7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94141,9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latin typeface="Times New Roman"/>
                        </a:rPr>
                        <a:t>98197,7</a:t>
                      </a:r>
                    </a:p>
                  </a:txBody>
                  <a:tcPr marL="0" marR="0" marT="0" marB="0"/>
                </a:tc>
              </a:tr>
              <a:tr h="1935480">
                <a:tc>
                  <a:txBody>
                    <a:bodyPr/>
                    <a:lstStyle/>
                    <a:p>
                      <a:pPr indent="0">
                        <a:lnSpc>
                          <a:spcPct val="121000"/>
                        </a:lnSpc>
                      </a:pPr>
                      <a:r>
                        <a:rPr lang="ru" sz="1000">
                          <a:latin typeface="Times New Roman"/>
                        </a:rPr>
                        <a:t>Среднемесячная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начисленная заработная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плата наемных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работников в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организациях</a:t>
                      </a:r>
                      <a:r>
                        <a:rPr lang="ru" sz="950">
                          <a:latin typeface="Times New Roman"/>
                        </a:rPr>
                        <a:t>, </a:t>
                      </a:r>
                      <a:r>
                        <a:rPr lang="ru" sz="1000">
                          <a:latin typeface="Times New Roman"/>
                        </a:rPr>
                        <a:t>у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индивидуальных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предпринимателей и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физических лиц</a:t>
                      </a:r>
                      <a:r>
                        <a:t/>
                      </a:r>
                      <a:br/>
                      <a:r>
                        <a:rPr lang="ru" sz="950">
                          <a:latin typeface="Times New Roman"/>
                        </a:rPr>
                        <a:t>(</a:t>
                      </a:r>
                      <a:r>
                        <a:rPr lang="ru" sz="1000">
                          <a:latin typeface="Times New Roman"/>
                        </a:rPr>
                        <a:t>среднемесячный доход </a:t>
                      </a:r>
                      <a:r>
                        <a:rPr lang="ru" sz="1000">
                          <a:solidFill>
                            <a:srgbClr val="2D2D2D"/>
                          </a:solidFill>
                          <a:latin typeface="Times New Roman"/>
                        </a:rPr>
                        <a:t>с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от трудовой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деятельности</a:t>
                      </a:r>
                      <a:r>
                        <a:rPr lang="ru" sz="950">
                          <a:latin typeface="Times New Roman"/>
                        </a:rPr>
                        <a:t>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рублей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22614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24539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26153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50">
                          <a:latin typeface="Times New Roman"/>
                        </a:rPr>
                        <a:t>27905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29383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950">
                          <a:latin typeface="Times New Roman"/>
                        </a:rPr>
                        <a:t>31352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14872" y="8717280"/>
            <a:ext cx="115824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28" y="6358128"/>
            <a:ext cx="3889248" cy="22646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02936" y="97536"/>
            <a:ext cx="1560576" cy="23469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r"/>
            <a:r>
              <a:rPr lang="ru" sz="1800">
                <a:solidFill>
                  <a:srgbClr val="FFFFFF"/>
                </a:solidFill>
                <a:latin typeface="Arial"/>
              </a:rPr>
              <a:t>Вводная часть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5360" y="880872"/>
            <a:ext cx="4922520" cy="1030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2400" b="1" dirty="0">
                <a:solidFill>
                  <a:srgbClr val="775F55"/>
                </a:solidFill>
                <a:latin typeface="Cambria"/>
              </a:rPr>
              <a:t>Основные направления бюджетной</a:t>
            </a:r>
            <a:r>
              <a:rPr dirty="0"/>
              <a:t/>
            </a:r>
            <a:br>
              <a:rPr dirty="0"/>
            </a:br>
            <a:r>
              <a:rPr lang="ru" sz="2400" b="1" dirty="0">
                <a:solidFill>
                  <a:srgbClr val="775F55"/>
                </a:solidFill>
                <a:latin typeface="Cambria"/>
              </a:rPr>
              <a:t>политики</a:t>
            </a:r>
            <a:r>
              <a:rPr dirty="0"/>
              <a:t/>
            </a:r>
            <a:br>
              <a:rPr dirty="0"/>
            </a:br>
            <a:r>
              <a:rPr lang="ru" sz="2400" b="1" dirty="0">
                <a:solidFill>
                  <a:srgbClr val="775F55"/>
                </a:solidFill>
                <a:latin typeface="Cambria"/>
              </a:rPr>
              <a:t>на </a:t>
            </a:r>
            <a:r>
              <a:rPr lang="ru" sz="2100" b="1" dirty="0" smtClean="0">
                <a:solidFill>
                  <a:srgbClr val="775F55"/>
                </a:solidFill>
                <a:latin typeface="Cambria"/>
              </a:rPr>
              <a:t>202</a:t>
            </a:r>
            <a:r>
              <a:rPr lang="en-US" sz="2100" b="1" dirty="0" smtClean="0">
                <a:solidFill>
                  <a:srgbClr val="775F55"/>
                </a:solidFill>
                <a:latin typeface="Cambria"/>
              </a:rPr>
              <a:t>1</a:t>
            </a:r>
            <a:r>
              <a:rPr lang="ru" sz="2100" b="1" dirty="0" smtClean="0">
                <a:solidFill>
                  <a:srgbClr val="775F55"/>
                </a:solidFill>
                <a:latin typeface="Cambria"/>
              </a:rPr>
              <a:t>-202</a:t>
            </a:r>
            <a:r>
              <a:rPr lang="en-US" sz="2100" b="1" dirty="0" smtClean="0">
                <a:solidFill>
                  <a:srgbClr val="775F55"/>
                </a:solidFill>
                <a:latin typeface="Cambria"/>
              </a:rPr>
              <a:t>3</a:t>
            </a:r>
            <a:r>
              <a:rPr lang="ru" sz="2100" b="1" dirty="0" smtClean="0">
                <a:solidFill>
                  <a:srgbClr val="775F55"/>
                </a:solidFill>
                <a:latin typeface="Cambria"/>
              </a:rPr>
              <a:t> </a:t>
            </a:r>
            <a:r>
              <a:rPr lang="ru" sz="2400" b="1" dirty="0">
                <a:solidFill>
                  <a:srgbClr val="775F55"/>
                </a:solidFill>
                <a:latin typeface="Cambria"/>
              </a:rPr>
              <a:t>годы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3336" y="2350008"/>
            <a:ext cx="5562600" cy="755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marL="246956" indent="-292100"/>
            <a:r>
              <a:rPr lang="ru" sz="1800">
                <a:latin typeface="Arial Unicode MS"/>
              </a:rPr>
              <a:t>❖ </a:t>
            </a:r>
            <a:r>
              <a:rPr lang="ru" sz="1800">
                <a:latin typeface="Arial"/>
              </a:rPr>
              <a:t>Обеспечение сбалансированности и финансовой</a:t>
            </a:r>
            <a:r>
              <a:t/>
            </a:r>
            <a:br/>
            <a:r>
              <a:rPr lang="ru" sz="1800">
                <a:latin typeface="Arial"/>
              </a:rPr>
              <a:t>устойчивости бюджетной системы Ульяновской</a:t>
            </a:r>
            <a:r>
              <a:t/>
            </a:r>
            <a:br/>
            <a:r>
              <a:rPr lang="ru" sz="1800">
                <a:latin typeface="Arial"/>
              </a:rPr>
              <a:t>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3336" y="3447288"/>
            <a:ext cx="5434584" cy="2721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246956" indent="-292100">
              <a:spcAft>
                <a:spcPts val="1400"/>
              </a:spcAft>
            </a:pPr>
            <a:r>
              <a:rPr lang="ru" sz="1800" dirty="0">
                <a:latin typeface="Arial Unicode MS"/>
              </a:rPr>
              <a:t>❖ </a:t>
            </a:r>
            <a:r>
              <a:rPr lang="ru" sz="1800" dirty="0">
                <a:latin typeface="Arial"/>
              </a:rPr>
              <a:t>Повышение эффективности бюджетных</a:t>
            </a:r>
            <a:r>
              <a:rPr dirty="0"/>
              <a:t/>
            </a:r>
            <a:br>
              <a:rPr dirty="0"/>
            </a:br>
            <a:r>
              <a:rPr lang="ru" sz="1800" dirty="0">
                <a:latin typeface="Arial"/>
              </a:rPr>
              <a:t>расходов</a:t>
            </a:r>
          </a:p>
          <a:p>
            <a:pPr indent="304800">
              <a:lnSpc>
                <a:spcPct val="91000"/>
              </a:lnSpc>
              <a:spcAft>
                <a:spcPts val="1400"/>
              </a:spcAft>
            </a:pPr>
            <a:r>
              <a:rPr lang="ru" sz="1800" dirty="0">
                <a:latin typeface="Arial Unicode MS"/>
              </a:rPr>
              <a:t>❖ </a:t>
            </a:r>
            <a:r>
              <a:rPr lang="ru" sz="1800" dirty="0">
                <a:latin typeface="Arial"/>
              </a:rPr>
              <a:t>Совершенствование межбюджетных отношений</a:t>
            </a:r>
          </a:p>
          <a:p>
            <a:pPr marL="246956" indent="-292100">
              <a:lnSpc>
                <a:spcPct val="96000"/>
              </a:lnSpc>
              <a:spcAft>
                <a:spcPts val="1400"/>
              </a:spcAft>
            </a:pPr>
            <a:r>
              <a:rPr lang="ru" sz="1800" dirty="0">
                <a:latin typeface="Arial Unicode MS"/>
              </a:rPr>
              <a:t>❖ </a:t>
            </a:r>
            <a:r>
              <a:rPr lang="ru" sz="1800" dirty="0">
                <a:latin typeface="Arial"/>
              </a:rPr>
              <a:t>Сохранение безопасного уровня долговой</a:t>
            </a:r>
            <a:r>
              <a:rPr dirty="0"/>
              <a:t/>
            </a:r>
            <a:br>
              <a:rPr dirty="0"/>
            </a:br>
            <a:r>
              <a:rPr lang="ru" sz="1800" dirty="0">
                <a:latin typeface="Arial"/>
              </a:rPr>
              <a:t>нагрузки</a:t>
            </a:r>
          </a:p>
          <a:p>
            <a:pPr marL="246956" indent="-292100"/>
            <a:r>
              <a:rPr lang="ru" sz="1800" dirty="0">
                <a:latin typeface="Arial Unicode MS"/>
              </a:rPr>
              <a:t>❖ </a:t>
            </a:r>
            <a:r>
              <a:rPr lang="ru" sz="1800" dirty="0">
                <a:latin typeface="Arial"/>
              </a:rPr>
              <a:t>Повышение прозрачности и открытости</a:t>
            </a:r>
            <a:r>
              <a:rPr dirty="0"/>
              <a:t/>
            </a:r>
            <a:br>
              <a:rPr dirty="0"/>
            </a:br>
            <a:r>
              <a:rPr lang="ru" sz="1800" dirty="0">
                <a:latin typeface="Arial"/>
              </a:rPr>
              <a:t>бюджетного процесса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08776" y="8717280"/>
            <a:ext cx="121920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16" y="6739128"/>
            <a:ext cx="5894832" cy="19933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8480" y="124968"/>
            <a:ext cx="3617976" cy="173736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Доходы областного бюджета Ульяновской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2792" y="542544"/>
            <a:ext cx="5035296" cy="6187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2400" b="1">
                <a:solidFill>
                  <a:srgbClr val="775F55"/>
                </a:solidFill>
                <a:latin typeface="Cambria"/>
              </a:rPr>
              <a:t>Крупнейшие налогоплательщики</a:t>
            </a:r>
          </a:p>
          <a:p>
            <a:pPr indent="0" algn="ctr"/>
            <a:r>
              <a:rPr lang="ru" sz="2400" b="1">
                <a:solidFill>
                  <a:srgbClr val="775F55"/>
                </a:solidFill>
                <a:latin typeface="Cambria"/>
              </a:rPr>
              <a:t>Ульяновской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0416" y="1456944"/>
            <a:ext cx="6242304" cy="524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 algn="ctr"/>
            <a:r>
              <a:rPr lang="ru" sz="1800" dirty="0">
                <a:latin typeface="Arial"/>
              </a:rPr>
              <a:t>Доля в налоговых доходах консолидированного бюджета</a:t>
            </a:r>
            <a:r>
              <a:rPr dirty="0"/>
              <a:t/>
            </a:r>
            <a:br>
              <a:rPr dirty="0"/>
            </a:br>
            <a:r>
              <a:rPr lang="ru" sz="1800" dirty="0">
                <a:latin typeface="Arial"/>
              </a:rPr>
              <a:t>Ульяновской области за </a:t>
            </a:r>
            <a:r>
              <a:rPr lang="en-US" sz="1800" dirty="0" smtClean="0">
                <a:latin typeface="Arial"/>
              </a:rPr>
              <a:t>9</a:t>
            </a:r>
            <a:r>
              <a:rPr lang="ru" sz="1800" dirty="0" smtClean="0">
                <a:latin typeface="Arial"/>
              </a:rPr>
              <a:t> </a:t>
            </a:r>
            <a:r>
              <a:rPr lang="ru" sz="1800" dirty="0">
                <a:latin typeface="Arial"/>
              </a:rPr>
              <a:t>месяцев </a:t>
            </a:r>
            <a:r>
              <a:rPr lang="ru" sz="1800" dirty="0" smtClean="0">
                <a:latin typeface="Arial"/>
              </a:rPr>
              <a:t>20</a:t>
            </a:r>
            <a:r>
              <a:rPr lang="en-US" sz="1800" dirty="0" smtClean="0">
                <a:latin typeface="Arial"/>
              </a:rPr>
              <a:t>20</a:t>
            </a:r>
            <a:r>
              <a:rPr lang="ru" sz="1800" dirty="0" smtClean="0">
                <a:latin typeface="Arial"/>
              </a:rPr>
              <a:t> </a:t>
            </a:r>
            <a:r>
              <a:rPr lang="ru" sz="1800" dirty="0">
                <a:latin typeface="Arial"/>
              </a:rPr>
              <a:t>года, в процентах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85736"/>
              </p:ext>
            </p:extLst>
          </p:nvPr>
        </p:nvGraphicFramePr>
        <p:xfrm>
          <a:off x="283464" y="2075688"/>
          <a:ext cx="6205728" cy="4553712"/>
        </p:xfrm>
        <a:graphic>
          <a:graphicData uri="http://schemas.openxmlformats.org/drawingml/2006/table">
            <a:tbl>
              <a:tblPr/>
              <a:tblGrid>
                <a:gridCol w="2282952"/>
                <a:gridCol w="1295400"/>
                <a:gridCol w="792480"/>
                <a:gridCol w="1005840"/>
                <a:gridCol w="829056"/>
              </a:tblGrid>
              <a:tr h="618744"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>
                          <a:latin typeface="Arial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Налог на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прибыль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организаций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НДФЛ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Налог на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имущество</a:t>
                      </a:r>
                      <a:r>
                        <a:t/>
                      </a:r>
                      <a:br/>
                      <a:r>
                        <a:rPr lang="ru" sz="1000" b="1">
                          <a:latin typeface="Times New Roman"/>
                        </a:rPr>
                        <a:t>организаций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latin typeface="Times New Roman"/>
                        </a:rPr>
                        <a:t>Акцизы</a:t>
                      </a:r>
                    </a:p>
                  </a:txBody>
                  <a:tcPr marL="0" marR="0" marT="0" marB="0" anchor="ctr">
                    <a:solidFill>
                      <a:srgbClr val="CEDBD5"/>
                    </a:solidFill>
                  </a:tcPr>
                </a:tc>
              </a:tr>
              <a:tr h="612648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«Завод</a:t>
                      </a:r>
                      <a:r>
                        <a:t/>
                      </a:r>
                      <a:br/>
                      <a:r>
                        <a:rPr lang="ru" sz="1500">
                          <a:latin typeface="Arial"/>
                        </a:rPr>
                        <a:t>Трёхсосенский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0,3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8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51,46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«Альфа Люкс»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0,0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3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11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0,0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28,45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«УМЗ»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4,19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1,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75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«АБ Инбев Эфес»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0,21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1,65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20,19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«Марс»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12,38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</a:t>
                      </a:r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48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en-US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1,86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-RU" sz="1500" dirty="0" smtClean="0">
                          <a:latin typeface="Arial"/>
                        </a:rPr>
                        <a:t>АО</a:t>
                      </a:r>
                      <a:r>
                        <a:rPr lang="ru-RU" sz="1500" baseline="0" dirty="0" smtClean="0">
                          <a:latin typeface="Arial"/>
                        </a:rPr>
                        <a:t> «АЛЬФА-БАНК»</a:t>
                      </a:r>
                      <a:endParaRPr lang="ru" sz="150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7,23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0,62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0,20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442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ООО «УАЗ»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1,66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2,23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2,17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4424">
                <a:tc>
                  <a:txBody>
                    <a:bodyPr/>
                    <a:lstStyle/>
                    <a:p>
                      <a:pPr indent="0" algn="ctr"/>
                      <a:r>
                        <a:rPr lang="ru" sz="1500">
                          <a:latin typeface="Arial"/>
                        </a:rPr>
                        <a:t>АО «Авиастар-СП»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3,16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1,72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41376">
                <a:tc>
                  <a:txBody>
                    <a:bodyPr/>
                    <a:lstStyle/>
                    <a:p>
                      <a:pPr indent="0" algn="ctr"/>
                      <a:r>
                        <a:rPr lang="ru" sz="1500" dirty="0" smtClean="0">
                          <a:latin typeface="Arial"/>
                        </a:rPr>
                        <a:t>АО</a:t>
                      </a:r>
                      <a:r>
                        <a:rPr lang="ru" sz="1500" baseline="0" dirty="0" smtClean="0">
                          <a:latin typeface="Arial"/>
                        </a:rPr>
                        <a:t> ГНУ НИИАР</a:t>
                      </a:r>
                      <a:endParaRPr lang="ru" sz="150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3,07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2,01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0520">
                <a:tc>
                  <a:txBody>
                    <a:bodyPr/>
                    <a:lstStyle/>
                    <a:p>
                      <a:pPr indent="0" algn="ctr"/>
                      <a:r>
                        <a:rPr lang="ru" sz="1500" dirty="0" smtClean="0">
                          <a:latin typeface="Arial"/>
                        </a:rPr>
                        <a:t>ООО Авиакомпания Волга-Днепр</a:t>
                      </a:r>
                      <a:endParaRPr lang="ru" sz="150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5,15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0,74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700" dirty="0" smtClean="0">
                          <a:solidFill>
                            <a:srgbClr val="775F55"/>
                          </a:solidFill>
                          <a:latin typeface="Arial"/>
                        </a:rPr>
                        <a:t>0,71</a:t>
                      </a:r>
                      <a:endParaRPr lang="ru" sz="1700" dirty="0">
                        <a:solidFill>
                          <a:srgbClr val="775F55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solidFill>
                            <a:srgbClr val="775F55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11824" y="8717280"/>
            <a:ext cx="31089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/>
            <a:r>
              <a:rPr lang="en-US" sz="1400" dirty="0">
                <a:latin typeface="Arial"/>
              </a:rPr>
              <a:t>5</a:t>
            </a:r>
            <a:endParaRPr lang="ru" sz="14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39768" y="176784"/>
            <a:ext cx="2465832" cy="195072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 algn="ctr"/>
            <a:r>
              <a:rPr lang="ru" sz="14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832104"/>
            <a:ext cx="3212592" cy="719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2600" b="1">
                <a:solidFill>
                  <a:srgbClr val="775F55"/>
                </a:solidFill>
                <a:latin typeface="Arial"/>
              </a:rPr>
              <a:t>Структура расходов</a:t>
            </a:r>
            <a:r>
              <a:t/>
            </a:r>
            <a:br/>
            <a:r>
              <a:rPr lang="ru" sz="2600" b="1">
                <a:solidFill>
                  <a:srgbClr val="775F55"/>
                </a:solidFill>
                <a:latin typeface="Arial"/>
              </a:rPr>
              <a:t>областного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8432" y="1979712"/>
            <a:ext cx="5945124" cy="6737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marL="1180660" indent="0" algn="just">
              <a:spcAft>
                <a:spcPts val="770"/>
              </a:spcAft>
            </a:pPr>
            <a:endParaRPr lang="ru" sz="10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47216" y="7519416"/>
            <a:ext cx="865632" cy="399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/>
            <a:endParaRPr lang="ru" sz="100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1248" y="7101840"/>
            <a:ext cx="1091184" cy="1045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381000"/>
            <a:endParaRPr lang="ru" sz="800" dirty="0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51448" y="8717280"/>
            <a:ext cx="27389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 dirty="0" smtClean="0">
                <a:latin typeface="Arial"/>
              </a:rPr>
              <a:t>6</a:t>
            </a:r>
            <a:endParaRPr lang="ru" sz="1400" dirty="0">
              <a:latin typeface="Arial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36638" y="2133601"/>
          <a:ext cx="4984723" cy="6034085"/>
        </p:xfrm>
        <a:graphic>
          <a:graphicData uri="http://schemas.openxmlformats.org/drawingml/2006/table">
            <a:tbl>
              <a:tblPr/>
              <a:tblGrid>
                <a:gridCol w="1655482"/>
                <a:gridCol w="588701"/>
                <a:gridCol w="729624"/>
                <a:gridCol w="625736"/>
                <a:gridCol w="697400"/>
                <a:gridCol w="687780"/>
              </a:tblGrid>
              <a:tr h="459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Наименование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2019 год (факт)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2020 год (146-ЗО от 19.12.2019)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2021 год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2022 год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2023 год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7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Общегосударственные вопросы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2 959,9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3 153,3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3 716,2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4 505,2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5 918,4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7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в т.ч. условно утверждённые расходы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1 370,0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2 800,0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Национальная оборона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19,8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21,1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21,1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52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826,9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551,6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705,7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649,3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649,4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Национальная экономика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11 016,6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13 836,7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15 374,0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14 047,8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11 337,8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7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Жилищно-коммунальное хозяйство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2 008,5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2 343,9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2 945,7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1 864,5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1 898,0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Охрана окружающей среды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39,1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592,0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884,5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996,9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1 739,2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0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Образование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13 792,9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12 793,0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11 849,3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10 224,8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8 440,4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Культура, кинематография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1 716,8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1 880,1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2 254,1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1 368,3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1 446,8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24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Здравоохранение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5 835,4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7 562,1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6 958,4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5 408,1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4 670,5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Социальная политика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17 741,7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17 787,4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18 499,0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18 773,6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19 006,1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7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Физическая культура и спорт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2 114,9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2 705,3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2 128,7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2 302,6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1 690,6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Средства массовой информации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210,7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215,2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235,9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209,6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209,4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52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Обслуживание государственного и муниципального долга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1 114,6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1 108,0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2 256,6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2 606,5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2 606,5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Межбюджетные трансферты общего характера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3 779,1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3 389,4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3 460,0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3 977,9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4 042,0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23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ИТОГО РАСХОДОВ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63 177,1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67 937,8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71 288,2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66 956,2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63 676,2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Courier New"/>
                      </a:endParaRPr>
                    </a:p>
                  </a:txBody>
                  <a:tcPr marL="4809" marR="48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CBE9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3232" y="179832"/>
            <a:ext cx="2124456" cy="170688"/>
          </a:xfrm>
          <a:prstGeom prst="rect">
            <a:avLst/>
          </a:prstGeom>
          <a:solidFill>
            <a:srgbClr val="94B6D2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392" y="350520"/>
            <a:ext cx="5910072" cy="1269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algn="just"/>
            <a:r>
              <a:rPr lang="ru" b="1" dirty="0" smtClean="0">
                <a:solidFill>
                  <a:srgbClr val="775F55"/>
                </a:solidFill>
                <a:latin typeface="Cambria"/>
              </a:rPr>
              <a:t>         Расходы </a:t>
            </a:r>
            <a:r>
              <a:rPr lang="ru" b="1" dirty="0">
                <a:solidFill>
                  <a:srgbClr val="775F55"/>
                </a:solidFill>
                <a:latin typeface="Cambria"/>
              </a:rPr>
              <a:t>областного бюджета в </a:t>
            </a:r>
            <a:r>
              <a:rPr lang="ru" b="1" dirty="0" smtClean="0">
                <a:solidFill>
                  <a:srgbClr val="775F55"/>
                </a:solidFill>
                <a:latin typeface="Cambria"/>
              </a:rPr>
              <a:t>рамках государственной программы </a:t>
            </a:r>
            <a:r>
              <a:rPr lang="ru-RU" b="1" dirty="0" smtClean="0"/>
              <a:t>Ульяновской </a:t>
            </a:r>
            <a:r>
              <a:rPr lang="ru-RU" b="1" dirty="0"/>
              <a:t>области «Развитие сельского хозяйства и регулирование рынков сельскохозяйственной продукции, сырья и продовольствия в Ульяновской области» на </a:t>
            </a:r>
            <a:r>
              <a:rPr lang="ru-RU" b="1" dirty="0" smtClean="0"/>
              <a:t>20</a:t>
            </a:r>
            <a:r>
              <a:rPr lang="en-US" b="1" dirty="0" smtClean="0"/>
              <a:t>19</a:t>
            </a:r>
            <a:r>
              <a:rPr lang="ru-RU" b="1" dirty="0" smtClean="0"/>
              <a:t>-20</a:t>
            </a:r>
            <a:r>
              <a:rPr lang="en-US" b="1" dirty="0" smtClean="0"/>
              <a:t>24</a:t>
            </a:r>
            <a:r>
              <a:rPr lang="ru-RU" b="1" dirty="0" smtClean="0"/>
              <a:t> </a:t>
            </a:r>
            <a:r>
              <a:rPr lang="ru-RU" b="1" dirty="0"/>
              <a:t>годы</a:t>
            </a:r>
          </a:p>
          <a:p>
            <a:pPr indent="0" algn="just"/>
            <a:endParaRPr lang="ru" sz="1600" b="1" dirty="0">
              <a:solidFill>
                <a:srgbClr val="775F55"/>
              </a:solidFill>
              <a:latin typeface="Cambri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9280" y="1907704"/>
            <a:ext cx="430184" cy="288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r"/>
            <a:r>
              <a:rPr lang="ru" sz="800" dirty="0">
                <a:latin typeface="Arial"/>
              </a:rPr>
              <a:t>тыс. 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77082"/>
              </p:ext>
            </p:extLst>
          </p:nvPr>
        </p:nvGraphicFramePr>
        <p:xfrm>
          <a:off x="260648" y="2339752"/>
          <a:ext cx="6387039" cy="1800200"/>
        </p:xfrm>
        <a:graphic>
          <a:graphicData uri="http://schemas.openxmlformats.org/drawingml/2006/table">
            <a:tbl>
              <a:tblPr/>
              <a:tblGrid>
                <a:gridCol w="3954618"/>
                <a:gridCol w="822405"/>
                <a:gridCol w="822405"/>
                <a:gridCol w="787611"/>
              </a:tblGrid>
              <a:tr h="358775">
                <a:tc>
                  <a:txBody>
                    <a:bodyPr/>
                    <a:lstStyle/>
                    <a:p>
                      <a:pPr indent="0" algn="ctr">
                        <a:lnSpc>
                          <a:spcPct val="121000"/>
                        </a:lnSpc>
                      </a:pPr>
                      <a:r>
                        <a:rPr lang="ru" sz="900" b="1" dirty="0">
                          <a:solidFill>
                            <a:srgbClr val="FFFFFF"/>
                          </a:solidFill>
                          <a:latin typeface="Arial"/>
                        </a:rPr>
                        <a:t>Наименование государственной программы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lang="ru" sz="900" b="1" dirty="0">
                          <a:solidFill>
                            <a:srgbClr val="FFFFFF"/>
                          </a:solidFill>
                          <a:latin typeface="Arial"/>
                        </a:rPr>
                        <a:t>Ульяновской области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2020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2021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139700"/>
                      <a:r>
                        <a:rPr lang="ru" sz="900" b="1">
                          <a:solidFill>
                            <a:srgbClr val="FFFFFF"/>
                          </a:solidFill>
                          <a:latin typeface="Arial"/>
                        </a:rPr>
                        <a:t>2022 год</a:t>
                      </a:r>
                    </a:p>
                  </a:txBody>
                  <a:tcPr marL="0" marR="0" marT="0" marB="0" anchor="ctr">
                    <a:solidFill>
                      <a:srgbClr val="94B6D2"/>
                    </a:solidFill>
                  </a:tcPr>
                </a:tc>
              </a:tr>
              <a:tr h="144142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/>
                          <a:ea typeface="Arial"/>
                        </a:rPr>
                        <a:t>Развитие агропромышленного комплекса, сельских территорий и регулирование рынков сельскохозяйственной продукции, сырья и продовольствия в Ульяновской области</a:t>
                      </a:r>
                      <a:endParaRPr lang="ru-RU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Arial"/>
                        </a:rPr>
                        <a:t>4 766 358,7</a:t>
                      </a:r>
                      <a:endParaRPr lang="ru-RU" sz="9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/>
                          <a:ea typeface="Arial"/>
                        </a:rPr>
                        <a:t>2 812 847,4</a:t>
                      </a:r>
                      <a:endParaRPr lang="ru-RU" sz="90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/>
                          <a:ea typeface="Arial"/>
                        </a:rPr>
                        <a:t>1 715 925,0</a:t>
                      </a:r>
                      <a:endParaRPr lang="ru-RU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 anchor="ctr">
                    <a:solidFill>
                      <a:srgbClr val="F0EFED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75248" y="8717280"/>
            <a:ext cx="204216" cy="161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>
                <a:latin typeface="Arial"/>
              </a:rPr>
              <a:t>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88" y="7080504"/>
            <a:ext cx="1694688" cy="975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776" y="7863840"/>
            <a:ext cx="3282696" cy="10180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23232" y="176784"/>
            <a:ext cx="2127504" cy="176784"/>
          </a:xfrm>
          <a:prstGeom prst="rect">
            <a:avLst/>
          </a:prstGeom>
          <a:solidFill>
            <a:srgbClr val="98B6D5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200">
                <a:solidFill>
                  <a:srgbClr val="FFFFFF"/>
                </a:solidFill>
                <a:latin typeface="Arial"/>
              </a:rPr>
              <a:t>Расходы областного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376" y="1773936"/>
            <a:ext cx="27432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10000"/>
          </a:bodyPr>
          <a:lstStyle/>
          <a:p>
            <a:pPr indent="0"/>
            <a:r>
              <a:rPr lang="en-US" sz="1100" b="1" dirty="0" smtClean="0">
                <a:latin typeface="Times New Roman"/>
              </a:rPr>
              <a:t>84,2</a:t>
            </a:r>
            <a:endParaRPr lang="ru" sz="1100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072" y="2901696"/>
            <a:ext cx="420624" cy="302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100" b="1" dirty="0" smtClean="0">
                <a:latin typeface="Times New Roman"/>
              </a:rPr>
              <a:t>3960,8</a:t>
            </a:r>
            <a:endParaRPr lang="ru" sz="11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0896" y="3901440"/>
            <a:ext cx="420624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100" b="1" dirty="0" smtClean="0">
                <a:latin typeface="Times New Roman"/>
              </a:rPr>
              <a:t>389</a:t>
            </a:r>
            <a:r>
              <a:rPr lang="en-US" sz="1100" b="1" dirty="0" smtClean="0">
                <a:latin typeface="Times New Roman"/>
              </a:rPr>
              <a:t>,4</a:t>
            </a:r>
            <a:endParaRPr lang="ru" sz="11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280" y="4864608"/>
            <a:ext cx="310896" cy="2682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/>
            <a:r>
              <a:rPr lang="en-US" sz="1100" b="1" dirty="0" smtClean="0">
                <a:latin typeface="Times New Roman"/>
              </a:rPr>
              <a:t>173,0</a:t>
            </a:r>
            <a:endParaRPr lang="ru" sz="1100" b="1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04" y="5821680"/>
            <a:ext cx="432816" cy="2743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/>
            <a:r>
              <a:rPr lang="en-US" sz="1100" b="1" dirty="0" smtClean="0">
                <a:latin typeface="Times New Roman"/>
              </a:rPr>
              <a:t>159,0</a:t>
            </a:r>
            <a:endParaRPr lang="ru" sz="1100" b="1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1520" y="518160"/>
            <a:ext cx="5407152" cy="914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lstStyle/>
          <a:p>
            <a:pPr indent="0" algn="ctr"/>
            <a:r>
              <a:rPr lang="ru" sz="1600" b="1">
                <a:solidFill>
                  <a:srgbClr val="775F55"/>
                </a:solidFill>
                <a:latin typeface="Cambria"/>
              </a:rPr>
              <a:t>Государственная программа</a:t>
            </a:r>
          </a:p>
          <a:p>
            <a:pPr indent="0" algn="ctr"/>
            <a:r>
              <a:rPr lang="ru" sz="1600" b="1">
                <a:solidFill>
                  <a:srgbClr val="775F55"/>
                </a:solidFill>
                <a:latin typeface="Cambria"/>
              </a:rPr>
              <a:t>«Развитие сельского хозяйства и регулирование рынков</a:t>
            </a:r>
            <a:r>
              <a:t/>
            </a:r>
            <a:br/>
            <a:r>
              <a:rPr lang="ru" sz="1600" b="1">
                <a:solidFill>
                  <a:srgbClr val="775F55"/>
                </a:solidFill>
                <a:latin typeface="Cambria"/>
              </a:rPr>
              <a:t>сельскохозяйственной продукции, сырья и продовольствия в</a:t>
            </a:r>
            <a:r>
              <a:t/>
            </a:r>
            <a:br/>
            <a:r>
              <a:rPr lang="ru" sz="1600" b="1">
                <a:solidFill>
                  <a:srgbClr val="775F55"/>
                </a:solidFill>
                <a:latin typeface="Cambria"/>
              </a:rPr>
              <a:t>Ульяновской области»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2000" y="1597152"/>
            <a:ext cx="944880" cy="1743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>
              <a:spcAft>
                <a:spcPts val="1330"/>
              </a:spcAft>
            </a:pPr>
            <a:r>
              <a:rPr lang="ru" sz="800">
                <a:latin typeface="Cambria"/>
              </a:rPr>
              <a:t>Реализация</a:t>
            </a:r>
            <a:r>
              <a:t/>
            </a:r>
            <a:br/>
            <a:r>
              <a:rPr lang="ru" sz="800">
                <a:latin typeface="Cambria"/>
              </a:rPr>
              <a:t>Национального</a:t>
            </a:r>
            <a:r>
              <a:t/>
            </a:r>
            <a:br/>
            <a:r>
              <a:rPr lang="ru" sz="800">
                <a:latin typeface="Cambria"/>
              </a:rPr>
              <a:t>проекта «Малое и</a:t>
            </a:r>
            <a:r>
              <a:t/>
            </a:r>
            <a:br/>
            <a:r>
              <a:rPr lang="ru" sz="800">
                <a:latin typeface="Cambria"/>
              </a:rPr>
              <a:t>среднее предпри¬</a:t>
            </a:r>
            <a:r>
              <a:t/>
            </a:r>
            <a:br/>
            <a:r>
              <a:rPr lang="ru" sz="800">
                <a:latin typeface="Cambria"/>
              </a:rPr>
              <a:t>нимательство и</a:t>
            </a:r>
            <a:r>
              <a:t/>
            </a:r>
            <a:br/>
            <a:r>
              <a:rPr lang="ru" sz="800">
                <a:latin typeface="Cambria"/>
              </a:rPr>
              <a:t>поддержка индиви-</a:t>
            </a:r>
            <a:r>
              <a:t/>
            </a:r>
            <a:br/>
            <a:r>
              <a:rPr lang="ru" sz="800">
                <a:latin typeface="Cambria"/>
              </a:rPr>
              <a:t>дуапьной предпри¬</a:t>
            </a:r>
            <a:r>
              <a:t/>
            </a:r>
            <a:br/>
            <a:r>
              <a:rPr lang="ru" sz="800">
                <a:latin typeface="Cambria"/>
              </a:rPr>
              <a:t>нимательской</a:t>
            </a:r>
            <a:r>
              <a:t/>
            </a:r>
            <a:br/>
            <a:r>
              <a:rPr lang="ru" sz="800">
                <a:latin typeface="Cambria"/>
              </a:rPr>
              <a:t>инициативы»</a:t>
            </a:r>
          </a:p>
          <a:p>
            <a:pPr indent="0">
              <a:lnSpc>
                <a:spcPct val="94000"/>
              </a:lnSpc>
            </a:pPr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сельского</a:t>
            </a:r>
            <a:r>
              <a:t/>
            </a:r>
            <a:br/>
            <a:r>
              <a:rPr lang="ru" sz="1000">
                <a:latin typeface="Times New Roman"/>
              </a:rPr>
              <a:t>хозяйства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5048" y="3901440"/>
            <a:ext cx="734568" cy="5608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5000"/>
              </a:lnSpc>
            </a:pPr>
            <a:r>
              <a:rPr lang="ru" sz="1000">
                <a:latin typeface="Times New Roman"/>
              </a:rPr>
              <a:t>Комплексное</a:t>
            </a:r>
            <a:r>
              <a:t/>
            </a:r>
            <a:br/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сельских</a:t>
            </a:r>
            <a:r>
              <a:t/>
            </a:r>
            <a:br/>
            <a:r>
              <a:rPr lang="ru" sz="1000">
                <a:latin typeface="Times New Roman"/>
              </a:rPr>
              <a:t>территорий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47088" y="1609344"/>
            <a:ext cx="4645152" cy="1981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105000"/>
              </a:lnSpc>
            </a:pPr>
            <a:r>
              <a:rPr lang="ru" sz="1000" b="1" dirty="0">
                <a:latin typeface="Times New Roman"/>
              </a:rPr>
              <a:t>Цель государственной программы: </a:t>
            </a:r>
            <a:r>
              <a:rPr lang="ru" sz="1000" dirty="0">
                <a:latin typeface="Times New Roman"/>
              </a:rPr>
              <a:t>обеспечение продовольственной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безопасности Ульяновской области с учётом положений Доктрины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продовольственной безопасности Российской Федерации, утвержденной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Указом Президента Российской Федерации от 30,01.2010 № 120 «Об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утверждении Доктрины продовольственной безопасности Российской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Федерации».</a:t>
            </a:r>
          </a:p>
          <a:p>
            <a:pPr indent="0">
              <a:lnSpc>
                <a:spcPct val="105000"/>
              </a:lnSpc>
            </a:pPr>
            <a:r>
              <a:rPr lang="ru" sz="1000" b="1" dirty="0">
                <a:latin typeface="Times New Roman"/>
              </a:rPr>
              <a:t>Задачи государственной программы:</a:t>
            </a:r>
          </a:p>
          <a:p>
            <a:pPr indent="0">
              <a:lnSpc>
                <a:spcPct val="105000"/>
              </a:lnSpc>
            </a:pPr>
            <a:r>
              <a:rPr lang="ru" sz="1000" dirty="0">
                <a:latin typeface="Times New Roman"/>
              </a:rPr>
              <a:t>&gt; стимулирование роста производства основных видов сельскохозяйственной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продукции и производства пищевых продуктов;</a:t>
            </a:r>
          </a:p>
          <a:p>
            <a:pPr indent="0">
              <a:lnSpc>
                <a:spcPct val="105000"/>
              </a:lnSpc>
            </a:pPr>
            <a:r>
              <a:rPr lang="ru" sz="1000" dirty="0">
                <a:latin typeface="Times New Roman"/>
              </a:rPr>
              <a:t>&gt; повышение уровня комплексного обустройства сельских населенных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пунктов объектами социальной и инженерной инфраструктуры и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удовлетворение потребностей граждан, проживающих в сельской местности, в</a:t>
            </a:r>
            <a:r>
              <a:rPr dirty="0"/>
              <a:t/>
            </a:r>
            <a:br>
              <a:rPr dirty="0"/>
            </a:br>
            <a:r>
              <a:rPr lang="ru" sz="1000" dirty="0">
                <a:latin typeface="Times New Roman"/>
              </a:rPr>
              <a:t>том числе молодых семей и молодых специалистов, в благоустроенных жилых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53184" y="3614928"/>
            <a:ext cx="786384" cy="121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/>
            <a:r>
              <a:rPr lang="ru" sz="1000">
                <a:latin typeface="Times New Roman"/>
              </a:rPr>
              <a:t>помещениях;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7088" y="3742944"/>
            <a:ext cx="4648200" cy="713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&gt; повышение водообеспеченности земель сельскохозяйственного назначения,</a:t>
            </a:r>
            <a:r>
              <a:t/>
            </a:r>
            <a:br/>
            <a:r>
              <a:rPr lang="ru" sz="1000">
                <a:latin typeface="Times New Roman"/>
              </a:rPr>
              <a:t>предотвращение процессов подтопления, затопления и опустынивания</a:t>
            </a:r>
            <a:r>
              <a:t/>
            </a:r>
            <a:br/>
            <a:r>
              <a:rPr lang="ru" sz="1000">
                <a:latin typeface="Times New Roman"/>
              </a:rPr>
              <a:t>территорий для гарантированного обеспечения продуктивности</a:t>
            </a:r>
            <a:r>
              <a:t/>
            </a:r>
            <a:br/>
            <a:r>
              <a:rPr lang="ru" sz="1000">
                <a:latin typeface="Times New Roman"/>
              </a:rPr>
              <a:t>сельскохозяйственных угодий.</a:t>
            </a:r>
          </a:p>
          <a:p>
            <a:pPr indent="152400">
              <a:lnSpc>
                <a:spcPct val="75000"/>
              </a:lnSpc>
            </a:pPr>
            <a:r>
              <a:rPr lang="ru" sz="1200" b="1">
                <a:latin typeface="Arial"/>
              </a:rPr>
              <a:t>Ожидаемые результаты: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68096" y="4864608"/>
            <a:ext cx="944880" cy="670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4000"/>
              </a:lnSpc>
            </a:pPr>
            <a:r>
              <a:rPr lang="ru" sz="1000">
                <a:latin typeface="Times New Roman"/>
              </a:rPr>
              <a:t>Развитие</a:t>
            </a:r>
            <a:r>
              <a:t/>
            </a:r>
            <a:br/>
            <a:r>
              <a:rPr lang="ru" sz="1000">
                <a:latin typeface="Times New Roman"/>
              </a:rPr>
              <a:t>мелиорации</a:t>
            </a:r>
            <a:r>
              <a:t/>
            </a:r>
            <a:br/>
            <a:r>
              <a:rPr lang="ru" sz="1000">
                <a:latin typeface="Times New Roman"/>
              </a:rPr>
              <a:t>земель сельско¬</a:t>
            </a:r>
            <a:r>
              <a:t/>
            </a:r>
            <a:br/>
            <a:r>
              <a:rPr lang="ru" sz="1000">
                <a:latin typeface="Times New Roman"/>
              </a:rPr>
              <a:t>хозяйственного</a:t>
            </a:r>
            <a:r>
              <a:t/>
            </a:r>
            <a:br/>
            <a:r>
              <a:rPr lang="ru" sz="1000">
                <a:latin typeface="Times New Roman"/>
              </a:rPr>
              <a:t>назначения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8096" y="5821680"/>
            <a:ext cx="981456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95000"/>
              </a:lnSpc>
            </a:pPr>
            <a:r>
              <a:rPr lang="ru" sz="1000">
                <a:latin typeface="Times New Roman"/>
              </a:rPr>
              <a:t>Прочие расходы</a:t>
            </a:r>
            <a:r>
              <a:t/>
            </a:r>
            <a:br/>
            <a:r>
              <a:rPr lang="ru" sz="1000">
                <a:latin typeface="Times New Roman"/>
              </a:rPr>
              <a:t>(в том числе</a:t>
            </a:r>
            <a:r>
              <a:t/>
            </a:r>
            <a:br/>
            <a:r>
              <a:rPr lang="ru" sz="1000">
                <a:latin typeface="Times New Roman"/>
              </a:rPr>
              <a:t>содержание</a:t>
            </a:r>
            <a:r>
              <a:t/>
            </a:r>
            <a:br/>
            <a:r>
              <a:rPr lang="ru" sz="1000">
                <a:latin typeface="Times New Roman"/>
              </a:rPr>
              <a:t>подведомствен¬</a:t>
            </a:r>
            <a:r>
              <a:t/>
            </a:r>
            <a:br/>
            <a:r>
              <a:rPr lang="ru" sz="1000">
                <a:latin typeface="Times New Roman"/>
              </a:rPr>
              <a:t>ных учреждений)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953768" y="4550664"/>
          <a:ext cx="4572000" cy="1929384"/>
        </p:xfrm>
        <a:graphic>
          <a:graphicData uri="http://schemas.openxmlformats.org/drawingml/2006/table">
            <a:tbl>
              <a:tblPr/>
              <a:tblGrid>
                <a:gridCol w="1932432"/>
                <a:gridCol w="533400"/>
                <a:gridCol w="560832"/>
                <a:gridCol w="521208"/>
                <a:gridCol w="551688"/>
                <a:gridCol w="472440"/>
              </a:tblGrid>
              <a:tr h="29870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>
                          <a:solidFill>
                            <a:srgbClr val="FFFFFF"/>
                          </a:solidFill>
                          <a:latin typeface="Times New Roman"/>
                        </a:rPr>
                        <a:t>Целевой индикатор</a:t>
                      </a:r>
                    </a:p>
                  </a:txBody>
                  <a:tcPr marL="0" marR="0" marT="0" marB="0">
                    <a:solidFill>
                      <a:srgbClr val="93B6D3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2018</a:t>
                      </a:r>
                    </a:p>
                  </a:txBody>
                  <a:tcPr marL="0" marR="0" marT="0" marB="0">
                    <a:solidFill>
                      <a:srgbClr val="96B6CF"/>
                    </a:solidFill>
                  </a:tcPr>
                </a:tc>
                <a:tc>
                  <a:txBody>
                    <a:bodyPr/>
                    <a:lstStyle/>
                    <a:p>
                      <a:pPr indent="177800" algn="just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2019</a:t>
                      </a:r>
                    </a:p>
                  </a:txBody>
                  <a:tcPr marL="0" marR="0" marT="0" marB="0">
                    <a:solidFill>
                      <a:srgbClr val="94B7D2"/>
                    </a:solidFill>
                  </a:tcPr>
                </a:tc>
                <a:tc>
                  <a:txBody>
                    <a:bodyPr/>
                    <a:lstStyle/>
                    <a:p>
                      <a:pPr marR="52900" indent="0" algn="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2020</a:t>
                      </a:r>
                    </a:p>
                  </a:txBody>
                  <a:tcPr marL="0" marR="0" marT="0" marB="0">
                    <a:solidFill>
                      <a:srgbClr val="94B7D3"/>
                    </a:solidFill>
                  </a:tcPr>
                </a:tc>
                <a:tc>
                  <a:txBody>
                    <a:bodyPr/>
                    <a:lstStyle/>
                    <a:p>
                      <a:pPr indent="165100" algn="just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>
                          <a:solidFill>
                            <a:srgbClr val="FFFFFF"/>
                          </a:solidFill>
                          <a:latin typeface="Cambria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rgbClr val="94B6D2"/>
                    </a:solidFill>
                  </a:tcPr>
                </a:tc>
              </a:tr>
              <a:tr h="710184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Производство скота и птицы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на убой в хозяйствах всех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категорий (в живом весе), млн.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тонн</a:t>
                      </a:r>
                    </a:p>
                  </a:txBody>
                  <a:tcPr marL="0" marR="0" marT="0" marB="0" anchor="ctr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69,5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67,0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85,5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85,5</a:t>
                      </a:r>
                    </a:p>
                  </a:txBody>
                  <a:tcPr marL="0" marR="0" marT="0" marB="0">
                    <a:solidFill>
                      <a:srgbClr val="DCE4EE"/>
                    </a:solidFill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Протяженность введенных в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эксплуатацию</a:t>
                      </a:r>
                    </a:p>
                    <a:p>
                      <a:pPr indent="0"/>
                      <a:r>
                        <a:rPr lang="ru" sz="1000">
                          <a:latin typeface="Times New Roman"/>
                        </a:rPr>
                        <a:t>распределительных газовых</a:t>
                      </a:r>
                      <a:r>
                        <a:t/>
                      </a:r>
                      <a:br/>
                      <a:r>
                        <a:rPr lang="ru" sz="1000">
                          <a:latin typeface="Times New Roman"/>
                        </a:rPr>
                        <a:t>сетей, км</a:t>
                      </a:r>
                    </a:p>
                  </a:txBody>
                  <a:tcPr marL="0" marR="0" marT="0" marB="0" anchor="b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28,5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29,6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143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31,5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016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32,0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  <a:tc>
                  <a:txBody>
                    <a:bodyPr/>
                    <a:lstStyle/>
                    <a:p>
                      <a:pPr indent="127000">
                        <a:spcBef>
                          <a:spcPts val="280"/>
                        </a:spcBef>
                      </a:pPr>
                      <a:r>
                        <a:rPr lang="ru" sz="1000">
                          <a:latin typeface="Times New Roman"/>
                        </a:rPr>
                        <a:t>32,0</a:t>
                      </a:r>
                    </a:p>
                  </a:txBody>
                  <a:tcPr marL="0" marR="0" marT="0" marB="0">
                    <a:solidFill>
                      <a:srgbClr val="F0EFED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1000">
                          <a:latin typeface="Times New Roman"/>
                        </a:rPr>
                        <a:t>Протяженность введенных в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Times New Roman"/>
                        </a:rPr>
                        <a:t>13,7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1000">
                          <a:latin typeface="Times New Roman"/>
                        </a:rPr>
                        <a:t>12,3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14300"/>
                      <a:r>
                        <a:rPr lang="ru" sz="1000">
                          <a:latin typeface="Times New Roman"/>
                        </a:rPr>
                        <a:t>13,09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ru" sz="1000">
                          <a:latin typeface="Times New Roman"/>
                        </a:rPr>
                        <a:t>13,6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  <a:tc>
                  <a:txBody>
                    <a:bodyPr/>
                    <a:lstStyle/>
                    <a:p>
                      <a:pPr indent="127000"/>
                      <a:r>
                        <a:rPr lang="ru" sz="1000" dirty="0">
                          <a:latin typeface="Times New Roman"/>
                        </a:rPr>
                        <a:t>14,0</a:t>
                      </a:r>
                    </a:p>
                  </a:txBody>
                  <a:tcPr marL="0" marR="0" marT="0" marB="0" anchor="b">
                    <a:solidFill>
                      <a:srgbClr val="DCE4EE"/>
                    </a:solidFill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993392" y="6504432"/>
            <a:ext cx="1530096" cy="2804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эксп луатаци ю локальн ых</a:t>
            </a:r>
            <a:r>
              <a:t/>
            </a:r>
            <a:br/>
            <a:r>
              <a:rPr lang="ru" sz="1000">
                <a:latin typeface="Times New Roman"/>
              </a:rPr>
              <a:t>водопроводов, км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99488" y="6906768"/>
            <a:ext cx="3279648" cy="152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/>
          </a:bodyPr>
          <a:lstStyle/>
          <a:p>
            <a:pPr indent="0" algn="ctr"/>
            <a:r>
              <a:rPr lang="ru" sz="1000">
                <a:latin typeface="Times New Roman"/>
              </a:rPr>
              <a:t>Площадь введенных в            1,01     1,015    0,4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96128" y="6906768"/>
            <a:ext cx="762000" cy="146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0,53      0,5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93392" y="7089648"/>
            <a:ext cx="1847088" cy="737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/>
            <a:r>
              <a:rPr lang="ru" sz="1000">
                <a:latin typeface="Times New Roman"/>
              </a:rPr>
              <a:t>эксплуатацию мелиорируемых</a:t>
            </a:r>
            <a:r>
              <a:t/>
            </a:r>
            <a:br/>
            <a:r>
              <a:rPr lang="ru" sz="1000">
                <a:latin typeface="Times New Roman"/>
              </a:rPr>
              <a:t>земель за счет реконструкции,</a:t>
            </a:r>
            <a:r>
              <a:t/>
            </a:r>
            <a:br/>
            <a:r>
              <a:rPr lang="ru" sz="1000">
                <a:latin typeface="Times New Roman"/>
              </a:rPr>
              <a:t>технического перевооружения</a:t>
            </a:r>
            <a:r>
              <a:t/>
            </a:r>
            <a:br/>
            <a:r>
              <a:rPr lang="ru" sz="1000">
                <a:latin typeface="Times New Roman"/>
              </a:rPr>
              <a:t>и строительства новых</a:t>
            </a:r>
            <a:r>
              <a:t/>
            </a:r>
            <a:br/>
            <a:r>
              <a:rPr lang="ru" sz="1000">
                <a:latin typeface="Times New Roman"/>
              </a:rPr>
              <a:t>мелиоративных систем общего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5072" y="8369808"/>
            <a:ext cx="1536192" cy="37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7500" lnSpcReduction="10000"/>
          </a:bodyPr>
          <a:lstStyle/>
          <a:p>
            <a:pPr indent="0">
              <a:lnSpc>
                <a:spcPct val="107000"/>
              </a:lnSpc>
            </a:pPr>
            <a:r>
              <a:rPr lang="ru" sz="800" i="1" dirty="0">
                <a:latin typeface="Arial"/>
              </a:rPr>
              <a:t>Средства на реализацию</a:t>
            </a:r>
          </a:p>
          <a:p>
            <a:pPr indent="0">
              <a:lnSpc>
                <a:spcPct val="107000"/>
              </a:lnSpc>
            </a:pPr>
            <a:r>
              <a:rPr lang="ru" sz="800" i="1" dirty="0">
                <a:latin typeface="Arial"/>
              </a:rPr>
              <a:t>государственной программы в</a:t>
            </a:r>
          </a:p>
          <a:p>
            <a:pPr indent="0">
              <a:lnSpc>
                <a:spcPct val="107000"/>
              </a:lnSpc>
            </a:pPr>
            <a:r>
              <a:rPr lang="ru" sz="800" i="1" dirty="0" smtClean="0">
                <a:latin typeface="Arial"/>
              </a:rPr>
              <a:t>202</a:t>
            </a:r>
            <a:r>
              <a:rPr lang="en-US" sz="800" i="1" dirty="0" smtClean="0">
                <a:latin typeface="Arial"/>
              </a:rPr>
              <a:t>1</a:t>
            </a:r>
            <a:r>
              <a:rPr lang="ru" sz="800" i="1" dirty="0" smtClean="0">
                <a:latin typeface="Arial"/>
              </a:rPr>
              <a:t>году </a:t>
            </a:r>
            <a:r>
              <a:rPr lang="en-US" sz="800" b="1" i="1" dirty="0" smtClean="0">
                <a:latin typeface="Arial"/>
              </a:rPr>
              <a:t>4766,4</a:t>
            </a:r>
            <a:r>
              <a:rPr lang="ru" sz="800" b="1" i="1" dirty="0" smtClean="0">
                <a:latin typeface="Arial"/>
              </a:rPr>
              <a:t> </a:t>
            </a:r>
            <a:r>
              <a:rPr lang="ru" sz="800" b="1" i="1" dirty="0">
                <a:latin typeface="Arial"/>
              </a:rPr>
              <a:t>млн. руб.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63056" y="8717280"/>
            <a:ext cx="219456" cy="164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 lnSpcReduction="20000"/>
          </a:bodyPr>
          <a:lstStyle/>
          <a:p>
            <a:pPr indent="0" algn="r"/>
            <a:r>
              <a:rPr lang="ru" sz="1400" dirty="0" smtClean="0">
                <a:latin typeface="Arial"/>
              </a:rPr>
              <a:t>7</a:t>
            </a:r>
            <a:endParaRPr lang="ru" sz="1400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886</Words>
  <Application>Microsoft Office PowerPoint</Application>
  <PresentationFormat>Экран (4:3)</PresentationFormat>
  <Paragraphs>417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Черкасова</cp:lastModifiedBy>
  <cp:revision>9</cp:revision>
  <cp:lastPrinted>2021-01-18T05:17:02Z</cp:lastPrinted>
  <dcterms:modified xsi:type="dcterms:W3CDTF">2021-01-18T05:28:12Z</dcterms:modified>
</cp:coreProperties>
</file>